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tags/tag2.xml" ContentType="application/vnd.openxmlformats-officedocument.presentationml.tags+xml"/>
  <Override PartName="/ppt/ink/ink2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88" r:id="rId2"/>
    <p:sldId id="263" r:id="rId3"/>
    <p:sldId id="296" r:id="rId4"/>
    <p:sldId id="281" r:id="rId5"/>
    <p:sldId id="279" r:id="rId6"/>
    <p:sldId id="259" r:id="rId7"/>
    <p:sldId id="262" r:id="rId8"/>
    <p:sldId id="282" r:id="rId9"/>
    <p:sldId id="261" r:id="rId10"/>
    <p:sldId id="283" r:id="rId11"/>
    <p:sldId id="284" r:id="rId12"/>
    <p:sldId id="286" r:id="rId13"/>
    <p:sldId id="287" r:id="rId14"/>
    <p:sldId id="273" r:id="rId15"/>
    <p:sldId id="258" r:id="rId16"/>
    <p:sldId id="265" r:id="rId17"/>
    <p:sldId id="270" r:id="rId18"/>
    <p:sldId id="274" r:id="rId19"/>
    <p:sldId id="271" r:id="rId20"/>
    <p:sldId id="272" r:id="rId21"/>
    <p:sldId id="29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6" autoAdjust="0"/>
    <p:restoredTop sz="94660"/>
  </p:normalViewPr>
  <p:slideViewPr>
    <p:cSldViewPr snapToGrid="0">
      <p:cViewPr varScale="1">
        <p:scale>
          <a:sx n="101" d="100"/>
          <a:sy n="101" d="100"/>
        </p:scale>
        <p:origin x="68"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2T18:53:19.288"/>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27,'8'61,"-5"-33,14 54,-16-79,0 0,0-1,0 1,1 0,-1-1,1 0,0 1,-1-1,1 0,0 0,0 0,0 0,1 0,-1 0,0-1,1 1,-1-1,1 0,0 1,-1-1,1 0,3 0,6 2,-1-1,1-1,0 0,12-1,-15 0,94-4,118-18,-178 16,83-11,173-17,-129 22,127-7,-241 15,79-17,6-1,-6 10,96-10,3-3,-117 10,180 0,311 16,-341-1,-262 0,-1 0,1 1,0 0,0-1,5 3,-2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2T18:53:24.159"/>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1 183,'325'-1,"-142"-18,-37 1,336 0,2 18,-197 2,-272-2,330 8,-22-2,-241-7,-28-2,84-14,4-1,80-9,-152 15,112-6,169 16,-182 4,-120-2,16-1,109 13,64 7,1-22,-62-10,48-2,-96 16,73-1,-175-3,-1-1,0-1,26-9,30-5,-78 18,1 1,-1-1,0 1,0 1,1-1,-1 0,0 1,0 0,0 0,5 2,2 1,0 1,12 8,13 7,4-4,2-1,0-2,1-2,0-2,0-1,1-3,64 0,119-14,-1-16,-8 0,-137 17,150-10,-149 14,154-5,-95 8,140 3,-121 11,50 1,437-14,-297-1,-113 15,-1 1,-110-9,5 1,-123-7,-1 1,0 0,11 3,9 1,-17-4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2T18:53:38.786"/>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0 274,'1'1,"-1"-1,0 1,1 0,-1 0,0 0,1 0,-1-1,1 1,0 0,-1-1,1 1,-1 0,1-1,0 1,0 0,-1-1,1 1,0-1,0 0,-1 1,1-1,0 1,0-1,1 0,26 7,-23-6,34 6,65 2,43-7,-86-2,582-25,-453 9,340-39,-142-1,411-66,-684 104,1 6,146 2,578 12,-536-2,-257 1,-1 3,68 12,95 19,-10-5,-173-26,38 1,106-4,-81-2,-45 1,53 8,-28 1,96 1,-132-9,63 12,9 0,-87-12,3 0,0 0,40 9,-35-5,1-1,-1-1,1-1,32-2,-35 2,-16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2T18:53:44.084"/>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0 205,'44'5,"-18"-1,122 14,129 10,111-42,-62-20,-2-21,-252 39,295-61,6 23,-260 47,1 4,194 23,23 4,-231-12,-3 0,-4-6,106 4,-72 3,-9 0,32-10,39 3,357 0,-338-7,-35 8,-5 1,-104-8,260 12,114 2,-340-14,-31 2,86 16,51 3,-159-20,159 5,65 10,-213-14,-26-2,-1 2,32 5,19 5,124 1,-128-10,271 10,-24-8,-233-5,-88 0,-1 0,0 1,1-1,-1 1,0-1,0 1,1-1,-1 1,0-1,0 1,0 0,0 0,0 0,0 0,0-1,0 1,0 0,0 1,-1-1,1 0,0 0,0 2,13 33,-10-25,0-2,0 0,0 0,0 0,1-1,1 0,7 10,-8-13,-1-1,1 1,0-1,0-1,0 1,1-1,-1 1,1-2,0 1,10 3,5 0,-1-2,1-1,39 3,66-8,-74 0,1289-4,-835 7,486-1,-807-7,-18 0,-10 1,17-1,351 7,-424-6,3-1,-40 8,74-3,-62-9,4-2,222 9,-178 6,125-9,12 0,-245 7,-3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2T18:53:46.988"/>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15,'0'2,"0"0,1-1,-1 1,1-1,-1 1,1-1,-1 0,1 1,0-1,0 0,0 1,0-1,0 0,0 0,0 0,0 0,0 0,0 0,3 2,27 14,-29-17,24 11,1-2,0-1,1-1,0-1,56 4,145-9,111-18,-322 16,318-25,-267 18,181-11,-101 6,4-1,22 7,239 1,-254 7,938-1,-1096 0,0 0,0 0,0 0,0 0,1 0,-1 1,0-1,0 1,0-1,0 1,0 0,0 0,3 2,1 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3:03:20.92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98,'27'0,"-1"1,44 7,-38-4,0-1,0-1,39-4,-8 1,559 1,-614-1,1 0,-1 0,0-1,0 0,13-5,22-6,2 3,50-19,-71 21,-7 3,24-3,-24 5,25-8,-26 8,0 0,1 0,-1 2,1 0,-1 1,20 2,11-1,155-1,-190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3:03:35.54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14,'501'0,"-489"1,1 0,18 4,-18-2,26 2,309-4,-169-3,-158 1,31-5,-31 3,33-1,-50 4,22 0,0-1,40-6,-26 2,-29 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3:03:37.681"/>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54,'81'1,"87"-3,-144 0,-1-2,41-11,10-3,-62 16,13-3,1 2,31-1,92 5,-138-1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3:03:45.91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97,'45'0,"11"0,82-8,-111 4,-5 1,0 0,28-9,-29 5,0 2,-1 0,2 2,-1 0,41 1,436 3,-285-2,-197 1,0-2,16-3,4-1,34-6,-46 6,0 2,47-2,226 7,-286-1,0 1,19 5,13 1,7-1,-33-3,24 2,-30-5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4T23:03:52.17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95,'8'-1,"1"0,0-1,-1 0,1 0,-1-1,0 0,12-7,24-8,-15 11,-1 1,1 1,0 1,52 0,-52 3,0-2,32-6,-31 4,56-3,185 8,-247 3,-15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6T17:43:15.12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3,'9'8,"0"0,1-1,1 0,-1-1,1 0,21 8,-22-10,-1-1,1-1,0 1,0-2,18 2,55-4,-37-1,651 1,-671 0,30-5,-11 0,199-9,-229 15,0-2,-1 1,26-8,3 0,-5 4,1 3,60 3,-29 0,-62-1,38 1,76-10,-72 4,0 2,55 4,-28 0,118-1,-184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6T17:43:20.987"/>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83,'10'9,"1"-1,0 0,0-1,1-1,0 1,0-2,13 5,-10-6,-1-1,1-1,0 0,-1-1,1-1,27-3,1 2,9 0,102-13,34-9,-146 21,-31 3,0-2,0 1,0-1,0-1,0 0,20-7,-14 3,20-5,7-2,-3 0,69-12,-35 9,-41 10,0 2,0 1,67 4,-33 1,-14-3,63 2,-98 1,0 2,-1 0,27 9,-4-1,-29-9,1-1,15 1,18 3,-30-4,1 0,-1-1,27-1,-26-1,-1 1,1 1,25 4,-7 0,-27-4,0 0,0 0,0 1,0 0,-1 0,1 1,7 4,-6-3,-1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1T04:20:59.118"/>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0 327,'79'5,"-15"0,567-15,-430 1,205-16,178-19,-377 23,16 0,308 17,-291 6,1065-2,-1147 9,-88-4,-39-1,1 1,46 14,-76-18,90 25,68 17,-120-34,0-3,45 3,200-8,-147-3,183-12,10 1,-218 12,119 3,-114 11,-7-1,133 11,-166-17,104-5,-80-3,49 4,165-4,-228-5,20 0,31 0,11 1,-148 6,238-7,-175 2,109-23,-123 16,-19 3,0 2,1 2,53-4,250 29,-135-4,456 5,3-21,-259-2,-210 2,200 1,-281 6,115 23,-210-28,136 15,-55-8,16 2,0-5,174-13,-65-26,-204 28,-1 0,1-2,-1 0,0 0,28-20,-2 2,-33 20,1 1,0 0,1 0,-1 1,1 1,-1 0,1 0,0 1,16 0,10 2,54 9,-36-2,73 6,219 22,-23-30,1-19,98-23,144-5,-545 41,469 4,-272 15,-22-1,261-3,-338-9,-28-1,688-2,-287-25,-12-17,153-8,-397 33,210 0,-442 14,365 14,-172-4,-66-1,820-1,-228-52,-568 32,233 0,-257 11,211-32,-252 21,41-14,2 0,319-9,77 31,-296 6,303-2,-496 2,1 2,0 2,47 14,-20-5,-33-8,57 14,-57-13,-1-1,68 4,-51-6,161-1,-122-6,535 2,-599 3,-18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0:57:39.996"/>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31,'14'0,"15"0,1 0,-1-2,51-10,-54 6,1 2,45-2,57 7,-47 0,-33-1,-37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0:58:11.615"/>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83,'20'1,"20"3,5 1,-43-5,164 5,-140-6,0-2,0 0,0-1,33-11,8-4,0 2,140-15,-23 29,-111 3,-44 2,0 1,32 7,1 0,217 20,-205-24,49 1,-87-5,51 10,-49-6,40 2,-15-8,-21 0,80 10,81 10,-39-6,223 28,-334-38,79 11,93 25,-155-31,87 0,42-10,-197 1,0 0,0 0,0 1,0-1,0 1,0-1,0 1,0 0,0 0,0 0,0 0,0 0,-1 0,1 0,0 1,2 2,2 3,0 1,8 13,-10-14,1 0,0 0,6 6,-7-9,0-1,0 0,1 1,-1-2,1 1,0 0,0-1,0 0,0 0,0-1,0 1,1-1,7 1,5-1,0-1,31-3,-46 3,431-62,-211 26,110-8,1 24,-203 21,296-12,-389 7,368-39,-296 30,189 3,-89 10,98 2,-156 12,16 0,-151-14,-8-1,0 1,-1 1,11 1,-16-1,0-1,0 1,0 0,0 1,0-1,0 0,0 1,-1 0,1-1,0 1,-1 0,4 4,15 18,-14-15,1-1,-1 0,2 0,-1-1,1 0,16 10,-9-10,0-1,0 0,0-1,1-1,0-1,27 2,202 12,5-16,-185-1,324-3,293 2,-247 22,-234-8,431 48,-353-17,154 15,-420-58,154 5,-149-8,0-1,0-1,0 0,-1-2,32-12,9-4,391-89,11 39,-40 51,-391 21,270-21,-2-23,-89 12,-73 11,171-17,81 34,-341 6,0 2,-1 2,49 13,-32-2,98 41,-106-35,2-2,117 27,-111-36,0-4,0-2,90-3,526-23,-588 18,14 1,330-3,-1 17,199 36,200-12,-788-37,93-4,-120 2,-1-1,1 0,-1-1,1-1,26-12,-2 0,1 2,76-16,-33 11,391-96,-361 96,0 4,140 0,114 18,-86 0,-179-3,121 2,-209 1,0 0,0 1,28 8,48 22,21 6,-63-28,1-2,82 3,107-11,-114-3,-122 3,0-1,0 1,0 0,1 0,-1 1,0 0,-1 0,1 0,8 5,3 3,19 16,-29-22,43 41,-33-29,19 15,-17-19,1-1,0-1,1-1,25 8,-29-11,0 0,20 9,-34-14,0 0,1 0,-1 1,0-1,0 1,-1-1,1 1,0 0,0 0,-1 0,1 0,1 3,8 14,-9-17,0 1,0-1,0 1,-1 0,0 0,1 0,-1 0,0 0,1 5,0 4,-1 0,-1 23,0-31,0 0,-1 0,0-1,1 1,-1 0,-1 0,1 0,0-1,-1 1,0 0,0-1,-4 6,-1-2,-1 1,0-1,0 0,-1-1,1 0,-1 0,-1-1,1 0,-1-1,-15 5,-9 0,-64 10,16-5,25-3,-90 5,-58-12,180-3,-32 4,-19 2,38-7,0 1,1 2,-53 11,-152 49,209-53,-44 20,-12 4,-116 16,53-15,127-29,-2-1,1-1,-27-1,-82-3,49-2,-842 2,866 3,1 3,-89 21,35-6,36-6,-48 6,-51-18,100-4,-1050 1,996 6,14 1,-786-5,464-4,397 3,12 0,-1-2,1 0,-47-10,-183-58,247 64,-1 1,0 1,-1 1,-21-1,-64 4,40 1,56-2,-199 8,187-6,-102 15,-1 3,63-12,-242 13,141-14,-137 4,-351-11,623 2,0 0,1 2,0 0,-35 13,-11 1,-227 39,225-47,-1-4,-87-3,133-5,0-1,0-1,1-1,-1-1,1-1,0-1,1-1,0-1,-42-26,58 33,1 0,0 0,-1 0,1 1,-1 0,0 0,1 1,-15-1,-3 1,-30 3,7-1,33-1,-133 5,121-2,0 0,0 2,-41 14,44-12,0 0,0-1,0-1,-1-1,-28 1,-248-7,89-12,191 12,1-1,-1-1,-26-9,9 2,17 7,0 1,0 1,0 1,-40 3,10 0,-1120-2,590 0,243-13,26-15,-326 15,504 19,-80 1,137-7,-300 11,346-8,-367 25,390-28,1 0,0 1,0 0,0 0,0 0,0 0,0 1,0 0,0 1,0-1,1 1,-7 4,-15 9,0-1,-2-1,0-1,0-2,-1-1,0-2,-1 0,0-2,-46 3,-603 4,407-6,-9 1,-94-9,357 0,1 0,0-1,0-1,-18-6,-70-26,64 20,-45-10,14 7,-36-7,55 13,31 7,0 0,-31-2,-7 6,-57-5,62 1,-95 3,-10 1,-508-12,460 14,-271 8,312-5,41-2,105 0,0 0,0 1,-39 12,42-10,-1-1,1-1,-1 0,0-2,0 0,1-1,-1-2,0 1,-29-8,-65-7,101 14,-1 0,-19-7,21 6,1-1,-1 2,-25-3,-185 7,91 13,81-7,36-6,-10 1,1 0,-25 9,34-7,-22 12,28-12,-1 0,0-1,0-1,0 1,-1-2,-12 3,7-3,-29-3,34 0,1 1,-1-1,1 2,-1 0,0 0,1 0,-13 5,7-1,1-1,-1 0,-1-2,-29 3,-64-5,44-1,45 0,6 1,0 0,0 0,0 1,0 1,-17 4,28-5,0 0,0 0,0 1,0-1,0 1,1-1,-1 1,0 0,1 0,-1 0,1 0,0 0,0 1,0-1,0 1,0 0,0-1,1 1,-1 0,1 0,0 0,0 0,0 0,0 0,0 0,1 1,-1-1,1 4,-1 12,2-1,0 1,0-1,2 0,0 0,1 0,1 0,1-1,0 0,13 25,8 11,-15-26,1-1,1 0,2-1,23 28,13 3,28 33,-78-85,1 0,-1 0,0 0,0 0,-1 1,2 4,-2-6,-1 0,1 0,0 0,1 0,-1 0,0-1,1 1,-1 0,1-1,0 1,0-1,0 0,0 0,5 4,10 6,0-2,0 0,1-1,1-1,-1-1,1 0,1-2,28 6,51-2,166-5,-155-6,31 2,456-8,-432 5,164-13,264-39,-411 37,-8 1,315-2,2 19,-220 1,-120 6,-19-1,206-5,-190-2,-130 2,0 1,-1 1,1 0,21 7,-18-5,1-2,-1-1,1 0,35-3,-14 0,110 2,245-4,-232-10,5 0,-46 10,86-3,197-31,-287 23,1 5,166 10,-13 34,-191-21,-45-8,359 43,-268-44,211 17,-95 1,-176-17,13-1,1-5,135-15,170-55,725-102,-693 152,-3 33,-314-4,0 5,109 29,113 15,39-29,0-29,26-25,-3-19,-347 39,-11 2,1 2,48 3,58 15,191 14,5-23,-191-5,626 1,-592-4,-50 3,125 20,142 5,-149-15,-183-5,107 27,-53-8,-51-18,-1-2,93-2,-145-5,787-5,-241 0,368-11,-639-4,76 0,-319 20,52 0,112 15,-95-4,170-7,-182-5,-83 2,30 5,-29-3,22 1,-8-5,-24 0,1 1,-1 0,1 0,-1 1,1 0,-1 0,17 5,22 9,-37-13,1 1,-1 0,16 8,-11-1,-12-8,0 0,0 0,1 0,6 3,13 3,-1 1,1 1,24 15,-13-5,-20-13,-1 1,0 1,0 0,17 16,-17-14,-1 0,1-1,1 0,22 11,-31-18,0 1,0 0,-1 0,1 0,-1 0,0 1,-1-1,5 7,13 15,-19-24,8 8,0 1,0 0,-1 1,-1-1,10 19,36 71,-49-91,0 1,-1-1,-1 1,0 0,0 0,-1 0,1 13,-3 80,-1-50,1-53,0 1,0 0,0-1,0 1,0 0,0-1,-1 1,1 0,-1-1,1 1,-1 0,1-1,-1 1,0-1,0 1,0-1,0 0,0 1,-2 1,1-2,0 0,-1 0,1 0,0 0,-1 0,1 0,-1 0,0-1,1 0,-1 1,0-1,-3 0,-46 2,-70 13,51-5,-103 4,-74-15,97-1,55 0,0-5,-118-24,66 15,80 11,-69-2,-763 6,439 2,438 0,1 1,-37 9,34-6,-41 4,27-8,20-1,0 1,0 0,-36 9,28-3,-1 0,0-2,-1-1,-55 1,20-6,-1 2,-97 15,-23 24,23-4,93-22,28-4,0-3,-75 5,-1-14,-147 8,161 11,62-10,-52 4,-11-4,-79 1,171-8,-41-1,-68 9,58-2,-106-5,83-2,-135 0,-293 2,319 5,-122 1,265-5,-96 18,44-5,-243 13,306-25,-34 3,-41 2,-85-1,-18-1,69-6,-397 8,-105-2,408-7,-214 1,441-1,0-1,-30-6,-18-3,-216 6,209 5,58-1,-1-1,0 0,1-1,-1-1,1 0,-21-9,-19-6,-12 2,0 2,-135-9,-140 20,-155 18,448-12,1 2,0 1,0 3,-46 14,74-17,0-1,0-1,-29 1,-59-5,47 0,-119 1,-245-7,125-33,3-23,83 16,159 36,-92-17,109 23,1 2,-41 1,-33-3,33 1,-384 1,419 1,-71-12,21 1,-305 2,273 5,26-1,-311 27,325-14,-380 50,216-23,242-32,1 0,-1 0,1 1,-1-1,1 1,-1 1,1-1,0 1,0-1,0 1,0 1,1-1,-5 5,-2 3,2 0,0 1,-13 20,14-19,0-2,-1 0,0-1,0 0,-1 0,-1-1,1 0,-2-1,1 0,-1-1,-16 8,-13 3,-77 22,108-37,-48 14,0-3,-2-2,1-3,-1-2,-78-1,-89-10,-220-8,-36 3,-245 16,501-8,209 1,-1-2,1 0,-33-9,-52-22,2 1,5 9,-100-30,171 44,-1 2,0 1,-1 1,-44-2,-110 8,178-1,-158 14,-32 0,184-14,0 0,0-1,1 2,-1-1,0 2,0-1,0 1,-16 6,9-1,-1 0,0-1,0 0,0-2,-1 0,0-1,-24 1,-472-5,512 1,-1 0,1 0,0 0,-1 0,1 0,-1 1,1-1,0 1,-1 0,1 0,0 0,0 0,-1 0,1 0,0 0,-3 3,4-2,-1 0,1 1,0-1,-1 0,1 1,0-1,0 1,1-1,-1 1,0-1,1 1,-1-1,1 1,0 0,0 3,-6 76,0 9,6-46,-4 85,3-112,-2-1,0 1,-1-1,-1 0,-8 19,-1-4,-25 35,14-24,24-42,0 1,0-1,0 1,1 0,-1-1,0 1,1 0,0-1,-1 1,1 0,0 0,0-1,0 1,0 0,0 0,0 0,1 2,-1-2,1-1,0 0,0 1,0-1,0 0,0 0,0 1,0-1,0 0,1 0,-1 0,0 0,1 0,-1-1,0 1,1 0,-1-1,1 1,2 0,12 2,0 0,0-1,1-1,-1 0,19-2,-5 1,103-1,300-1,-91-21,-204 11,658-26,-629 32,474-37,-591 39,602-29,-424 25,404-1,-387 35,-87-6,-32-6,142 9,252-30,-171 0,-97-1,14 1,611 8,-588 20,-181-10,262 12,-115-10,71 1,-89-20,-86 1,750 1,-558 5,52-21,-50-1,417 20,-385 2,948-1,-865-21,0 0,-346 22,232-11,163-68,88-9,-144 49,-166 16,910-39,-173 59,-507 3,-243 14,-126-5,222 25,-329-29,164 10,-196-16,-1 0,0 1,1 0,12 3,-19-3,0-1,0 1,0 0,0-1,-1 1,1 0,0 0,0 0,-1 0,1 0,0 1,-1-1,0 0,1 1,-1-1,0 1,1 0,-1-1,0 1,0 0,0 0,-1-1,1 1,0 2,1 13,-1 0,-1 0,-2 22,0 7,2-6,0-28</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0:58:15.984"/>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1,'10'1,"0"0,1 1,-1 1,0 0,0 0,17 9,-10-5,15 6,73 27,-86-34,1-1,0-1,30 3,210-4,-136-5,8 1,169 2,-246 4,0 1,89 23,-92-18,0-3,73 2,107-9,-116-3,335-9,-154 7,-188 5,-28 3,120 21,-16 0,-54-11,-82-8,43 1,-67-6,34 6,-25-2,4 1,0 2,-1 1,37 14,-59-19,-1 0,1-2,21 2,-10-1,-2 0,-4-2,0 2,-1 0,25 8,-36-7</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0:56:36.756"/>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70,'118'1,"129"-3,-154-4,31-1,-111 7,54-1,124 15,-130-6,68 0,64-8,-78-2,109-5,17 0,-107 7,106 1,-151 5,92-1,603-16,-615 17,71 2,-73-8,359-1,-410-4,194-33,-220 22,0 4,127 0,-161 13,113 2,-121 0,71 15,66 20,-128-26,1-3,0-2,96-1,-106-6,210 8,-222-6,-25-2,0 0,-1 1,1 0,14 4,-12 2,-12-7,-1 1,0-1,0 0,0 0,0 0,0 1,0-1,1 0,-1 0,0 1,0-1,0 0,0 1,0-1,0 0,0 0,0 1,0-1,0 0,0 0,0 1,0-1,0 0,-1 0,1 1,0-1,0 1,-2 0,1 1,-1-1,1 1,-1-1,0 1,1-1,-5 2,5-3,1 0,-1 1,1-1,-1 0,0 1,1-1,-1 1,1-1,-1 0,1 1,-1-1,1 1,-1-1,1 1,0 0,-1 0,2-1,1 1,0-1,-1 1,1-1,0 0,0 0,-1 0,1 0,0 0,-1 0,4-1,139-11,60-2,-114 11,106-4,361-12,-275 18,260 3,-358 4,257-3,8-23,50 16,-291 5,-14 13,-10 0,106-14,-213 0,-74 0,0 0,0 1,0-1,0 1,0-1,0 1,0 0,0 0,0 1,0-1,-1 0,1 1,0 0,-1 0,1-1,-1 1,4 4,0 2,1 1,-1 0,8 16,-6-10,1 0,0 0,18 27,-23-38,0 0,0 1,0-1,0-1,0 1,1-1,0 1,0-1,9 4,-5-4,-1-1,1 1,0-1,1-1,-1 0,18 0,57-8,-52 4,550-30,-71 26,109 2,-381 26,26-1,41-19,263 8,-299 12,-3 22,-216-29,-36-9,0 0,0-2,26 4,171-5,-112-4,-46 2,1-4,-1-1,0-3,74-20,-41 5,1 5,0 3,1 4,136 0,-95 11,147 2,-123 11,11 0,198-13,-241-7,119-21,-105 7,226-5,-213 20,7 0,-28-2,-70 3,-6 1,103-6,160-11,-1-20,-233 30,478-46,-394 41,44-1,363 16,-287 2,-101 8,-109-3,102-5,-82-2,67 1,-150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0:56:40.633"/>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1 338,'65'1,"134"-4,-139 0,79-15,46-21,195-30,-377 69,244-18,-221 16,0 0,0-2,28-9,-8 3,394-65,7 45,-364 31,315-14,-140-1,-40 3,359-4,-329 36,-40-2,141 6,-241-12,68 3,208-14,-187-4,-146 0,55-10,34-2,-16 8,34-1,497 18,-560-8,121 6,169-3,-242-7,9 0,163 3,-310-2,7 0,-1 1,1 0,15 4,-24-4,0 0,-1-1,1 1,0 1,-1-1,1 0,-1 1,0-1,1 1,-1 0,0-1,0 1,0 0,0 0,-1 1,1-1,0 0,-1 1,2 2,-2-3,-1-1,1 0,0 0,-1 1,1-1,0 0,0 0,0 0,0 0,0 0,0 0,0 0,0 0,1 0,-1-1,0 1,0 0,3 0,8 2</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0:56:49.583"/>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1 221,'143'6,"-24"0,657-34,-570 0,179-12,45 40,-174 2,-138-2,268-5,415-17,-420 30,-187 12,-146-13,68 1,48-8,-64-2,-48 2,154-6,95-32,162-15,-72 39,2 15,-123 1,106 5,-9 0,-296-4,109 20,24 2,216-21,-290-5,-70 1,1-2,-1-4,102-21,-136 20,178-41,-157 39,2 3,61-1,288 10,-244-4,357 11,-202 34,-58-5,163-12,1-24,-101 11,-24 0,-206-14,8-1,94 12,42 12,115 17,235 35,-288-43,166 2,-370-33,148 3,-161 1,88 17,78 36,58 10,105-15,-376-49,39 12,-38-9,-11-4,-1 0,28 0,-24-2,23 4,5 4,-13-1,0-2,0-1,35 0,52-5,112-2,-212 0,-1-1,1-1,-1-1,20-8,-28 8,0-1,0 0,0-1,10-8,-9 6,30-15,0 5,57-16,20 9,-75 17,0 3,0 1,70 2,-115 3,24 2,-23-2,0 0,0 1,0-1,0 0,0 1,-1-1,1 1,0 0,0-1,0 1,0 0,0-1,-1 1,1 0,0 0,-1 0,1-1,-1 1,2 2,0 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3-23T20:56:54.765"/>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95,'345'-20,"-103"3,343 13,-331 5,-239-1,377-10,592-34,-528 54,46-5,-286-7,588 2,-597 13,-45-1,292 0,-135-7,-304-4,0 1,-1 1,16 5,11 2,38 2,114 5,82-15,-255-2,409-15,-19 1,-334 13,382 7,-421-2,0 1,-1 2,0 2,40 15,309 76,-328-90,60 2,3 0,29 4,0-6,1-6,195-21,-232 7,167 8,-201 7,100 4,596-8,-366-2,-131 22,-153-7,50-4,-81-6,399 2,-307-7,-172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1T04:21:39.760"/>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16 1,'597'32,"-129"-1,-186-15,254 0,-52-3,-332-5,221 17,66-3,-261-16,113 1,-192-8,98 2,-134 6,73 16,-65-10,78 19,-37-7,-33-3,-52-14,45 8,-12-6,93 8,-2-14,33 1,333 2,-320-9,-194 2,0 0,0 1,0-1,-1 0,1 1,3 1,-5-2,-1 0,0 0,1 0,-1 0,0 1,1-1,-1 0,0 0,1 1,-1-1,0 0,1 0,-1 1,0-1,0 0,0 1,1-1,-1 0,0 1,0-1,0 1,0 0,0-1,0 1,0 0,0-1,0 1,0 0,0-1,-1 1,1 0,0-1,0 1,-1-1,1 1,-1-1,1 1,0-1,-2 2,-6 6,0 0,-1 0,0 0,0-1,-1-1,-12 8,-68 26,56-25,-71 26,-132 32,186-61,0-3,-98 5,-10 5,-14 1,-128-27,177 1,7 0,-138-2,-1427 9,1426 12,-17 1,-381-15,398 1,207 3,0 2,-51 11,25-3,-47 5,100-15,1 2,-24 7,25-6,0-1,-33 4,6-3,31-3,-32 2,-99-6,144 2,-1-1,1 1,0-1,0 1,0 0,0 0,0 0,0 1,0-1,0 1,0 0,0 0,1 0,-1 0,1 0,0 0,-3 3,-4 7,0 0,-12 19,11-14,-17 31,1 2,3 1,-17 53,37-94,1 0,-1 0,2 0,-1 1,1 11,4 53,-3-73,1 1,-1-1,1 0,-1 0,1 0,0 0,0 0,0 0,0 0,0 0,1 0,-1 0,0 0,1-1,-1 1,1-1,0 1,0-1,-1 1,1-1,0 0,0 0,0 0,0 0,4 1,5 1,-1-1,1 1,0-2,12 1,-8 0,424 9,-296-13,-72 0,78-12,68-23,-95 15,107-29,-137 32,110-8,-108 16,160-11,-83 9,361-13,4 25,-231 3,-121-1,193-2,-173-13,-156 11,50-11,-11 1,351 2,-286 12,-18 7,-71-3,108 9,-109-8,42 1,-89-7,0 1,0 0,26 5,-20-2,0-2,0 0,37-3,-23 0,-23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6B6EB5-4990-4045-A85F-DE2B1C954FDD}" type="datetimeFigureOut">
              <a:rPr lang="en-US" smtClean="0"/>
              <a:t>4/21/2022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AD88A9-D1CC-4A9D-92F2-5F7766DB91F6}" type="slidenum">
              <a:rPr lang="en-US" smtClean="0"/>
              <a:t>‹#›</a:t>
            </a:fld>
            <a:endParaRPr lang="en-US"/>
          </a:p>
        </p:txBody>
      </p:sp>
    </p:spTree>
    <p:extLst>
      <p:ext uri="{BB962C8B-B14F-4D97-AF65-F5344CB8AC3E}">
        <p14:creationId xmlns:p14="http://schemas.microsoft.com/office/powerpoint/2010/main" val="3560282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79CC9-1BFF-4F06-A6A0-DBD0AAF349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61D803-F246-49F1-A2D2-AC0C706C5D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629DFD-2535-4C6F-94A1-3CDA12F14781}"/>
              </a:ext>
            </a:extLst>
          </p:cNvPr>
          <p:cNvSpPr>
            <a:spLocks noGrp="1"/>
          </p:cNvSpPr>
          <p:nvPr>
            <p:ph type="dt" sz="half" idx="10"/>
          </p:nvPr>
        </p:nvSpPr>
        <p:spPr/>
        <p:txBody>
          <a:bodyPr/>
          <a:lstStyle/>
          <a:p>
            <a:fld id="{D78287E0-C99E-4E16-89BE-71D79ACF5C43}" type="datetime1">
              <a:rPr lang="en-US" smtClean="0"/>
              <a:t>4/21/2022</a:t>
            </a:fld>
            <a:endParaRPr lang="en-US"/>
          </a:p>
        </p:txBody>
      </p:sp>
      <p:sp>
        <p:nvSpPr>
          <p:cNvPr id="5" name="Footer Placeholder 4">
            <a:extLst>
              <a:ext uri="{FF2B5EF4-FFF2-40B4-BE49-F238E27FC236}">
                <a16:creationId xmlns:a16="http://schemas.microsoft.com/office/drawing/2014/main" id="{67A9482B-9923-424F-9DE4-810BDD1783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EBE52-EB15-4018-926D-153DB1310F3B}"/>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1719237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4BD74-7D71-42D1-9DBD-05F58021D7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2D4329-7B80-475D-BB7A-7AF532F18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4D84A1-9777-40BD-A216-2814B97ADCF3}"/>
              </a:ext>
            </a:extLst>
          </p:cNvPr>
          <p:cNvSpPr>
            <a:spLocks noGrp="1"/>
          </p:cNvSpPr>
          <p:nvPr>
            <p:ph type="dt" sz="half" idx="10"/>
          </p:nvPr>
        </p:nvSpPr>
        <p:spPr/>
        <p:txBody>
          <a:bodyPr/>
          <a:lstStyle/>
          <a:p>
            <a:fld id="{83FA4EDF-5D29-43DA-850E-16FE793BCDA1}" type="datetime1">
              <a:rPr lang="en-US" smtClean="0"/>
              <a:t>4/21/2022</a:t>
            </a:fld>
            <a:endParaRPr lang="en-US"/>
          </a:p>
        </p:txBody>
      </p:sp>
      <p:sp>
        <p:nvSpPr>
          <p:cNvPr id="5" name="Footer Placeholder 4">
            <a:extLst>
              <a:ext uri="{FF2B5EF4-FFF2-40B4-BE49-F238E27FC236}">
                <a16:creationId xmlns:a16="http://schemas.microsoft.com/office/drawing/2014/main" id="{84BE3980-D1D0-4246-95F2-8563CD04F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050DA4-ACF3-40AE-AC1D-00AAC49ADC20}"/>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4212488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0EDF9-2032-4A7B-982B-CDC4843958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C28A6BD-BFB1-4D49-9F65-4C7465A703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4281C0-181E-4D3E-920D-1CED39B0F201}"/>
              </a:ext>
            </a:extLst>
          </p:cNvPr>
          <p:cNvSpPr>
            <a:spLocks noGrp="1"/>
          </p:cNvSpPr>
          <p:nvPr>
            <p:ph type="dt" sz="half" idx="10"/>
          </p:nvPr>
        </p:nvSpPr>
        <p:spPr/>
        <p:txBody>
          <a:bodyPr/>
          <a:lstStyle/>
          <a:p>
            <a:fld id="{BA1B2587-752F-4CFB-8D03-B0F081937C95}" type="datetime1">
              <a:rPr lang="en-US" smtClean="0"/>
              <a:t>4/21/2022</a:t>
            </a:fld>
            <a:endParaRPr lang="en-US"/>
          </a:p>
        </p:txBody>
      </p:sp>
      <p:sp>
        <p:nvSpPr>
          <p:cNvPr id="5" name="Footer Placeholder 4">
            <a:extLst>
              <a:ext uri="{FF2B5EF4-FFF2-40B4-BE49-F238E27FC236}">
                <a16:creationId xmlns:a16="http://schemas.microsoft.com/office/drawing/2014/main" id="{717D5D51-C7B2-4C32-8BBC-116646D573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95EA50-9F8C-43CE-A0A1-03C784A09486}"/>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1288883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13121-3A7B-4855-A865-A6A0B6F830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A44D87-3EEF-454E-983D-F01B67457CB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DB6F3D7-9A76-40AE-8DE9-302EEC1F3F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CF9D6C-6E02-4836-8509-EC1351392D96}"/>
              </a:ext>
            </a:extLst>
          </p:cNvPr>
          <p:cNvSpPr>
            <a:spLocks noGrp="1"/>
          </p:cNvSpPr>
          <p:nvPr>
            <p:ph type="dt" sz="half" idx="10"/>
          </p:nvPr>
        </p:nvSpPr>
        <p:spPr/>
        <p:txBody>
          <a:bodyPr/>
          <a:lstStyle/>
          <a:p>
            <a:fld id="{DA197EC6-3848-4514-A4F0-ADCE18BE2BDA}" type="datetime1">
              <a:rPr lang="en-US" smtClean="0"/>
              <a:t>4/21/2022</a:t>
            </a:fld>
            <a:endParaRPr lang="en-US"/>
          </a:p>
        </p:txBody>
      </p:sp>
      <p:sp>
        <p:nvSpPr>
          <p:cNvPr id="6" name="Footer Placeholder 5">
            <a:extLst>
              <a:ext uri="{FF2B5EF4-FFF2-40B4-BE49-F238E27FC236}">
                <a16:creationId xmlns:a16="http://schemas.microsoft.com/office/drawing/2014/main" id="{00CB5DA8-92DB-41D4-A40C-2A095E1B41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E5AEEC-E35A-421B-9A1B-626A55D30732}"/>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3133367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67588-8942-4EA9-8D53-A979AC58DA0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039789-D612-4622-B00F-028F924AE7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CCA310-1189-4543-9BD5-F1D21FE9AA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45A26D-45DB-4516-8109-FED4807A5C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42E5085-C3DA-42AE-A551-4626074822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00CC98-EE7F-41AD-BDE7-FCFCF61FCFBD}"/>
              </a:ext>
            </a:extLst>
          </p:cNvPr>
          <p:cNvSpPr>
            <a:spLocks noGrp="1"/>
          </p:cNvSpPr>
          <p:nvPr>
            <p:ph type="dt" sz="half" idx="10"/>
          </p:nvPr>
        </p:nvSpPr>
        <p:spPr/>
        <p:txBody>
          <a:bodyPr/>
          <a:lstStyle/>
          <a:p>
            <a:fld id="{B47A8C55-8B4B-49BC-BDB2-E1F640DDB03E}" type="datetime1">
              <a:rPr lang="en-US" smtClean="0"/>
              <a:t>4/21/2022</a:t>
            </a:fld>
            <a:endParaRPr lang="en-US"/>
          </a:p>
        </p:txBody>
      </p:sp>
      <p:sp>
        <p:nvSpPr>
          <p:cNvPr id="8" name="Footer Placeholder 7">
            <a:extLst>
              <a:ext uri="{FF2B5EF4-FFF2-40B4-BE49-F238E27FC236}">
                <a16:creationId xmlns:a16="http://schemas.microsoft.com/office/drawing/2014/main" id="{F1BBF8A2-1B38-4AAF-84D8-CB16759B5A4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4F9127-386F-4825-AEC3-EDCC9EF20A66}"/>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2948153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84870-23A7-40FD-8A5D-C7BF28A5BF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469640-97A5-4432-A368-257007096E5C}"/>
              </a:ext>
            </a:extLst>
          </p:cNvPr>
          <p:cNvSpPr>
            <a:spLocks noGrp="1"/>
          </p:cNvSpPr>
          <p:nvPr>
            <p:ph type="dt" sz="half" idx="10"/>
          </p:nvPr>
        </p:nvSpPr>
        <p:spPr/>
        <p:txBody>
          <a:bodyPr/>
          <a:lstStyle/>
          <a:p>
            <a:fld id="{7A54EEC0-F8A2-4A6D-B21C-D9FAF9B451B7}" type="datetime1">
              <a:rPr lang="en-US" smtClean="0"/>
              <a:t>4/21/2022</a:t>
            </a:fld>
            <a:endParaRPr lang="en-US"/>
          </a:p>
        </p:txBody>
      </p:sp>
      <p:sp>
        <p:nvSpPr>
          <p:cNvPr id="4" name="Footer Placeholder 3">
            <a:extLst>
              <a:ext uri="{FF2B5EF4-FFF2-40B4-BE49-F238E27FC236}">
                <a16:creationId xmlns:a16="http://schemas.microsoft.com/office/drawing/2014/main" id="{FC0A4763-2ACC-4F72-8A57-5FE76C07955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CD0570-BD08-45B8-9E3C-13622E93EA0D}"/>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4258053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FFB9C8-CEF1-4A5E-87EE-0D3681300DC3}"/>
              </a:ext>
            </a:extLst>
          </p:cNvPr>
          <p:cNvSpPr>
            <a:spLocks noGrp="1"/>
          </p:cNvSpPr>
          <p:nvPr>
            <p:ph type="dt" sz="half" idx="10"/>
          </p:nvPr>
        </p:nvSpPr>
        <p:spPr/>
        <p:txBody>
          <a:bodyPr/>
          <a:lstStyle/>
          <a:p>
            <a:fld id="{7B7C991E-3A48-4DE4-BD2C-C325C4CF498D}" type="datetime1">
              <a:rPr lang="en-US" smtClean="0"/>
              <a:t>4/21/2022</a:t>
            </a:fld>
            <a:endParaRPr lang="en-US"/>
          </a:p>
        </p:txBody>
      </p:sp>
      <p:sp>
        <p:nvSpPr>
          <p:cNvPr id="3" name="Footer Placeholder 2">
            <a:extLst>
              <a:ext uri="{FF2B5EF4-FFF2-40B4-BE49-F238E27FC236}">
                <a16:creationId xmlns:a16="http://schemas.microsoft.com/office/drawing/2014/main" id="{E6DD21AE-7637-41F6-86DA-385161CF6E8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88EF7B-FEC0-4852-B4BA-D1FC25D9DC4F}"/>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3256243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C0EEE-CDF4-4AC2-B5B4-1ABD7E769E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7949AAD-EFB9-48A7-B0DF-0355FFA7E1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2F00E9-A179-4561-9B5F-C9A95F7238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2E014F-37AD-4381-8BA8-A351BC8846AF}"/>
              </a:ext>
            </a:extLst>
          </p:cNvPr>
          <p:cNvSpPr>
            <a:spLocks noGrp="1"/>
          </p:cNvSpPr>
          <p:nvPr>
            <p:ph type="dt" sz="half" idx="10"/>
          </p:nvPr>
        </p:nvSpPr>
        <p:spPr/>
        <p:txBody>
          <a:bodyPr/>
          <a:lstStyle/>
          <a:p>
            <a:fld id="{A73E6333-7791-43CF-93EE-1D32B4E1674C}" type="datetime1">
              <a:rPr lang="en-US" smtClean="0"/>
              <a:t>4/21/2022</a:t>
            </a:fld>
            <a:endParaRPr lang="en-US"/>
          </a:p>
        </p:txBody>
      </p:sp>
      <p:sp>
        <p:nvSpPr>
          <p:cNvPr id="6" name="Footer Placeholder 5">
            <a:extLst>
              <a:ext uri="{FF2B5EF4-FFF2-40B4-BE49-F238E27FC236}">
                <a16:creationId xmlns:a16="http://schemas.microsoft.com/office/drawing/2014/main" id="{5F4DD6A4-39A2-46D6-B498-39E21E9E1B4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9CF712-4426-47EC-8AC5-51743E432F68}"/>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1784713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BEB38-EC67-4D79-A0FD-9E9CA8B674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835BA2-E090-42C8-8238-07DEE28CDA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E3A75F-05C3-48B6-9D2F-AB00B83294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32BEE0-766C-4F29-9228-C6BEBD84A846}"/>
              </a:ext>
            </a:extLst>
          </p:cNvPr>
          <p:cNvSpPr>
            <a:spLocks noGrp="1"/>
          </p:cNvSpPr>
          <p:nvPr>
            <p:ph type="dt" sz="half" idx="10"/>
          </p:nvPr>
        </p:nvSpPr>
        <p:spPr/>
        <p:txBody>
          <a:bodyPr/>
          <a:lstStyle/>
          <a:p>
            <a:fld id="{1D8EA451-114A-4B33-9A33-95D301C173B6}" type="datetime1">
              <a:rPr lang="en-US" smtClean="0"/>
              <a:t>4/21/2022</a:t>
            </a:fld>
            <a:endParaRPr lang="en-US"/>
          </a:p>
        </p:txBody>
      </p:sp>
      <p:sp>
        <p:nvSpPr>
          <p:cNvPr id="6" name="Footer Placeholder 5">
            <a:extLst>
              <a:ext uri="{FF2B5EF4-FFF2-40B4-BE49-F238E27FC236}">
                <a16:creationId xmlns:a16="http://schemas.microsoft.com/office/drawing/2014/main" id="{05562C73-A25C-4C8C-8571-208FC8B166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2F378F-E65B-40FF-AF3E-206D2DC65EC3}"/>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676252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ADC2-4432-4A90-8323-AFD44C3D17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E5D0D5-B229-471D-86E1-B3C394BCB7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068C6-5AD5-42EC-BB49-2DE6134BE795}"/>
              </a:ext>
            </a:extLst>
          </p:cNvPr>
          <p:cNvSpPr>
            <a:spLocks noGrp="1"/>
          </p:cNvSpPr>
          <p:nvPr>
            <p:ph type="dt" sz="half" idx="10"/>
          </p:nvPr>
        </p:nvSpPr>
        <p:spPr/>
        <p:txBody>
          <a:bodyPr/>
          <a:lstStyle/>
          <a:p>
            <a:fld id="{06B14C8D-D80F-4CFF-8CC2-073229D7244A}" type="datetime1">
              <a:rPr lang="en-US" smtClean="0"/>
              <a:t>4/21/2022</a:t>
            </a:fld>
            <a:endParaRPr lang="en-US"/>
          </a:p>
        </p:txBody>
      </p:sp>
      <p:sp>
        <p:nvSpPr>
          <p:cNvPr id="5" name="Footer Placeholder 4">
            <a:extLst>
              <a:ext uri="{FF2B5EF4-FFF2-40B4-BE49-F238E27FC236}">
                <a16:creationId xmlns:a16="http://schemas.microsoft.com/office/drawing/2014/main" id="{13D445B7-719F-4CC4-A281-6A1049F74C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6B86D-598E-4C66-AAFE-9543AC0932FE}"/>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344141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4508D9-873E-46B9-9AAF-C7176DC3F45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F0CF128-7BE9-4B96-B008-A016E14951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FB76D3-1FC5-49C7-89AA-E9AC349EB91F}"/>
              </a:ext>
            </a:extLst>
          </p:cNvPr>
          <p:cNvSpPr>
            <a:spLocks noGrp="1"/>
          </p:cNvSpPr>
          <p:nvPr>
            <p:ph type="dt" sz="half" idx="10"/>
          </p:nvPr>
        </p:nvSpPr>
        <p:spPr/>
        <p:txBody>
          <a:bodyPr/>
          <a:lstStyle/>
          <a:p>
            <a:fld id="{C38C43A3-0E1E-403B-B523-21A0BDBB4EE2}" type="datetime1">
              <a:rPr lang="en-US" smtClean="0"/>
              <a:t>4/21/2022</a:t>
            </a:fld>
            <a:endParaRPr lang="en-US"/>
          </a:p>
        </p:txBody>
      </p:sp>
      <p:sp>
        <p:nvSpPr>
          <p:cNvPr id="5" name="Footer Placeholder 4">
            <a:extLst>
              <a:ext uri="{FF2B5EF4-FFF2-40B4-BE49-F238E27FC236}">
                <a16:creationId xmlns:a16="http://schemas.microsoft.com/office/drawing/2014/main" id="{8C236200-E0DD-4FF3-9944-C31EC2BA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E0FED6-49ED-4814-83B0-8366FA0F1EFA}"/>
              </a:ext>
            </a:extLst>
          </p:cNvPr>
          <p:cNvSpPr>
            <a:spLocks noGrp="1"/>
          </p:cNvSpPr>
          <p:nvPr>
            <p:ph type="sldNum" sz="quarter" idx="12"/>
          </p:nvPr>
        </p:nvSpPr>
        <p:spPr/>
        <p:txBody>
          <a:bodyPr/>
          <a:lstStyle/>
          <a:p>
            <a:fld id="{189FD730-24FD-4596-8014-4AC27DBE91D4}" type="slidenum">
              <a:rPr lang="en-US" smtClean="0"/>
              <a:t>‹#›</a:t>
            </a:fld>
            <a:endParaRPr lang="en-US"/>
          </a:p>
        </p:txBody>
      </p:sp>
    </p:spTree>
    <p:extLst>
      <p:ext uri="{BB962C8B-B14F-4D97-AF65-F5344CB8AC3E}">
        <p14:creationId xmlns:p14="http://schemas.microsoft.com/office/powerpoint/2010/main" val="3880468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2A0DB3-312A-405B-9703-C052F6F39A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80C8A0-2424-4143-BEEE-E07B4E579E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7D89D7-3A3B-4203-A0AC-0470EAF9D9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BC406B-8B63-4DE0-921B-100E76D6629A}" type="datetime1">
              <a:rPr lang="en-US" smtClean="0"/>
              <a:t>4/21/2022</a:t>
            </a:fld>
            <a:endParaRPr lang="en-US"/>
          </a:p>
        </p:txBody>
      </p:sp>
      <p:sp>
        <p:nvSpPr>
          <p:cNvPr id="5" name="Footer Placeholder 4">
            <a:extLst>
              <a:ext uri="{FF2B5EF4-FFF2-40B4-BE49-F238E27FC236}">
                <a16:creationId xmlns:a16="http://schemas.microsoft.com/office/drawing/2014/main" id="{E2CC067E-8B0D-410B-93A9-433C4D0122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23688B-F8FF-42F0-8A76-85E8A46F0E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9FD730-24FD-4596-8014-4AC27DBE91D4}" type="slidenum">
              <a:rPr lang="en-US" smtClean="0"/>
              <a:t>‹#›</a:t>
            </a:fld>
            <a:endParaRPr lang="en-US"/>
          </a:p>
        </p:txBody>
      </p:sp>
    </p:spTree>
    <p:extLst>
      <p:ext uri="{BB962C8B-B14F-4D97-AF65-F5344CB8AC3E}">
        <p14:creationId xmlns:p14="http://schemas.microsoft.com/office/powerpoint/2010/main" val="118790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7.png"/><Relationship Id="rId4" Type="http://schemas.openxmlformats.org/officeDocument/2006/relationships/image" Target="../media/image40.png"/><Relationship Id="rId9" Type="http://schemas.openxmlformats.org/officeDocument/2006/relationships/customXml" Target="../ink/ink4.xml"/></Relationships>
</file>

<file path=ppt/slides/_rels/slide8.xml.rels><?xml version="1.0" encoding="UTF-8" standalone="yes"?>
<Relationships xmlns="http://schemas.openxmlformats.org/package/2006/relationships"><Relationship Id="rId8" Type="http://schemas.openxmlformats.org/officeDocument/2006/relationships/customXml" Target="../ink/ink8.xml"/><Relationship Id="rId13" Type="http://schemas.openxmlformats.org/officeDocument/2006/relationships/image" Target="../media/image90.png"/><Relationship Id="rId3" Type="http://schemas.openxmlformats.org/officeDocument/2006/relationships/image" Target="../media/image10.png"/><Relationship Id="rId7" Type="http://schemas.openxmlformats.org/officeDocument/2006/relationships/image" Target="../media/image60.png"/><Relationship Id="rId12" Type="http://schemas.openxmlformats.org/officeDocument/2006/relationships/customXml" Target="../ink/ink10.xml"/><Relationship Id="rId17" Type="http://schemas.openxmlformats.org/officeDocument/2006/relationships/image" Target="../media/image11.png"/><Relationship Id="rId2" Type="http://schemas.openxmlformats.org/officeDocument/2006/relationships/image" Target="../media/image9.png"/><Relationship Id="rId16" Type="http://schemas.openxmlformats.org/officeDocument/2006/relationships/customXml" Target="../ink/ink12.xml"/><Relationship Id="rId1" Type="http://schemas.openxmlformats.org/officeDocument/2006/relationships/slideLayout" Target="../slideLayouts/slideLayout7.xml"/><Relationship Id="rId6" Type="http://schemas.openxmlformats.org/officeDocument/2006/relationships/customXml" Target="../ink/ink7.xml"/><Relationship Id="rId11" Type="http://schemas.openxmlformats.org/officeDocument/2006/relationships/image" Target="../media/image80.png"/><Relationship Id="rId5" Type="http://schemas.openxmlformats.org/officeDocument/2006/relationships/image" Target="../media/image50.png"/><Relationship Id="rId15" Type="http://schemas.openxmlformats.org/officeDocument/2006/relationships/image" Target="../media/image100.png"/><Relationship Id="rId10" Type="http://schemas.openxmlformats.org/officeDocument/2006/relationships/customXml" Target="../ink/ink9.xml"/><Relationship Id="rId4" Type="http://schemas.openxmlformats.org/officeDocument/2006/relationships/customXml" Target="../ink/ink6.xml"/><Relationship Id="rId9" Type="http://schemas.openxmlformats.org/officeDocument/2006/relationships/image" Target="../media/image70.png"/><Relationship Id="rId14" Type="http://schemas.openxmlformats.org/officeDocument/2006/relationships/customXml" Target="../ink/ink1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51.png"/><Relationship Id="rId2" Type="http://schemas.openxmlformats.org/officeDocument/2006/relationships/customXml" Target="../ink/ink14.xml"/><Relationship Id="rId1" Type="http://schemas.openxmlformats.org/officeDocument/2006/relationships/slideLayout" Target="../slideLayouts/slideLayout2.xml"/><Relationship Id="rId6" Type="http://schemas.openxmlformats.org/officeDocument/2006/relationships/customXml" Target="../ink/ink16.xml"/><Relationship Id="rId5" Type="http://schemas.openxmlformats.org/officeDocument/2006/relationships/image" Target="../media/image41.png"/><Relationship Id="rId4" Type="http://schemas.openxmlformats.org/officeDocument/2006/relationships/customXml" Target="../ink/ink15.xml"/></Relationships>
</file>

<file path=ppt/slides/_rels/slide18.xml.rels><?xml version="1.0" encoding="UTF-8" standalone="yes"?>
<Relationships xmlns="http://schemas.openxmlformats.org/package/2006/relationships"><Relationship Id="rId8" Type="http://schemas.openxmlformats.org/officeDocument/2006/relationships/customXml" Target="../ink/ink20.xml"/><Relationship Id="rId3" Type="http://schemas.openxmlformats.org/officeDocument/2006/relationships/image" Target="../media/image61.png"/><Relationship Id="rId7" Type="http://schemas.openxmlformats.org/officeDocument/2006/relationships/image" Target="../media/image81.png"/><Relationship Id="rId2" Type="http://schemas.openxmlformats.org/officeDocument/2006/relationships/customXml" Target="../ink/ink17.xml"/><Relationship Id="rId1" Type="http://schemas.openxmlformats.org/officeDocument/2006/relationships/slideLayout" Target="../slideLayouts/slideLayout2.xml"/><Relationship Id="rId6" Type="http://schemas.openxmlformats.org/officeDocument/2006/relationships/customXml" Target="../ink/ink19.xml"/><Relationship Id="rId5" Type="http://schemas.openxmlformats.org/officeDocument/2006/relationships/image" Target="../media/image71.png"/><Relationship Id="rId4" Type="http://schemas.openxmlformats.org/officeDocument/2006/relationships/customXml" Target="../ink/ink18.xml"/><Relationship Id="rId9" Type="http://schemas.openxmlformats.org/officeDocument/2006/relationships/image" Target="../media/image9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ustomXml" Target="../ink/ink21.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3E19E-5274-46A0-B462-DCC8DEA1868C}"/>
              </a:ext>
            </a:extLst>
          </p:cNvPr>
          <p:cNvSpPr>
            <a:spLocks noGrp="1"/>
          </p:cNvSpPr>
          <p:nvPr>
            <p:ph type="ctrTitle"/>
          </p:nvPr>
        </p:nvSpPr>
        <p:spPr>
          <a:xfrm>
            <a:off x="7464614" y="1783959"/>
            <a:ext cx="4087306" cy="2889114"/>
          </a:xfrm>
        </p:spPr>
        <p:txBody>
          <a:bodyPr vert="horz" lIns="91440" tIns="45720" rIns="91440" bIns="45720" rtlCol="0" anchor="b">
            <a:normAutofit/>
          </a:bodyPr>
          <a:lstStyle/>
          <a:p>
            <a:pPr algn="l"/>
            <a:r>
              <a:rPr lang="en-US" sz="3800" dirty="0"/>
              <a:t>Did Pfizer Do Any Safety Studies?</a:t>
            </a:r>
            <a:br>
              <a:rPr lang="en-US" sz="3800" dirty="0"/>
            </a:br>
            <a:br>
              <a:rPr lang="en-US" sz="3800" dirty="0"/>
            </a:br>
            <a:endParaRPr lang="en-US" sz="3800" dirty="0"/>
          </a:p>
        </p:txBody>
      </p:sp>
      <p:sp>
        <p:nvSpPr>
          <p:cNvPr id="4" name="Subtitle 3">
            <a:extLst>
              <a:ext uri="{FF2B5EF4-FFF2-40B4-BE49-F238E27FC236}">
                <a16:creationId xmlns:a16="http://schemas.microsoft.com/office/drawing/2014/main" id="{9F8BA5AF-F93B-4A62-AE52-AA7327604F88}"/>
              </a:ext>
            </a:extLst>
          </p:cNvPr>
          <p:cNvSpPr>
            <a:spLocks noGrp="1"/>
          </p:cNvSpPr>
          <p:nvPr>
            <p:ph type="subTitle" idx="1"/>
          </p:nvPr>
        </p:nvSpPr>
        <p:spPr>
          <a:xfrm>
            <a:off x="7464612" y="4750893"/>
            <a:ext cx="4087305" cy="1147863"/>
          </a:xfrm>
        </p:spPr>
        <p:txBody>
          <a:bodyPr anchor="t">
            <a:normAutofit lnSpcReduction="10000"/>
          </a:bodyPr>
          <a:lstStyle/>
          <a:p>
            <a:pPr algn="l"/>
            <a:r>
              <a:rPr lang="en-US" sz="2000" dirty="0"/>
              <a:t>Pfizer’s Non-Clinical Studies Used for FDA Review and Approval of Comirnaty Injection. Obtained by FOIA, March 2022</a:t>
            </a:r>
          </a:p>
        </p:txBody>
      </p:sp>
      <p:sp>
        <p:nvSpPr>
          <p:cNvPr id="71" name="Freeform: Shape 70">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122" name="Picture 2" descr="Rats! Another Meme! - Open Source Truth">
            <a:extLst>
              <a:ext uri="{FF2B5EF4-FFF2-40B4-BE49-F238E27FC236}">
                <a16:creationId xmlns:a16="http://schemas.microsoft.com/office/drawing/2014/main" id="{7716709F-8EE5-450C-A784-61E5E86012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68" r="7289" b="1"/>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656F8218-9460-4A74-8706-7896B090C7BD}"/>
              </a:ext>
            </a:extLst>
          </p:cNvPr>
          <p:cNvSpPr>
            <a:spLocks noGrp="1"/>
          </p:cNvSpPr>
          <p:nvPr>
            <p:ph type="sldNum" sz="quarter" idx="12"/>
          </p:nvPr>
        </p:nvSpPr>
        <p:spPr>
          <a:xfrm>
            <a:off x="11003280" y="603504"/>
            <a:ext cx="548640" cy="548640"/>
          </a:xfrm>
          <a:prstGeom prst="ellipse">
            <a:avLst/>
          </a:prstGeom>
          <a:solidFill>
            <a:srgbClr val="7F7F7F"/>
          </a:solidFill>
        </p:spPr>
        <p:txBody>
          <a:bodyPr vert="horz" lIns="91440" tIns="45720" rIns="91440" bIns="45720" rtlCol="0" anchor="ctr">
            <a:normAutofit/>
          </a:bodyPr>
          <a:lstStyle/>
          <a:p>
            <a:pPr algn="ctr">
              <a:spcAft>
                <a:spcPts val="600"/>
              </a:spcAft>
              <a:defRPr/>
            </a:pPr>
            <a:fld id="{189FD730-24FD-4596-8014-4AC27DBE91D4}" type="slidenum">
              <a:rPr lang="en-US" sz="1500">
                <a:solidFill>
                  <a:srgbClr val="FFFFFF"/>
                </a:solidFill>
                <a:latin typeface="Calibri" panose="020F0502020204030204"/>
              </a:rPr>
              <a:pPr algn="ctr">
                <a:spcAft>
                  <a:spcPts val="600"/>
                </a:spcAft>
                <a:defRPr/>
              </a:pPr>
              <a:t>1</a:t>
            </a:fld>
            <a:endParaRPr lang="en-US" sz="1500">
              <a:solidFill>
                <a:srgbClr val="FFFFFF"/>
              </a:solidFill>
              <a:latin typeface="Calibri" panose="020F0502020204030204"/>
            </a:endParaRPr>
          </a:p>
        </p:txBody>
      </p:sp>
    </p:spTree>
    <p:extLst>
      <p:ext uri="{BB962C8B-B14F-4D97-AF65-F5344CB8AC3E}">
        <p14:creationId xmlns:p14="http://schemas.microsoft.com/office/powerpoint/2010/main" val="40681011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8694"/>
    </mc:Choice>
    <mc:Fallback xmlns="">
      <p:transition spd="slow" advTm="86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63AA-3640-412F-89B7-9142D2D70371}"/>
              </a:ext>
            </a:extLst>
          </p:cNvPr>
          <p:cNvSpPr>
            <a:spLocks noGrp="1"/>
          </p:cNvSpPr>
          <p:nvPr>
            <p:ph type="title"/>
          </p:nvPr>
        </p:nvSpPr>
        <p:spPr/>
        <p:txBody>
          <a:bodyPr/>
          <a:lstStyle/>
          <a:p>
            <a:r>
              <a:rPr lang="en-US" dirty="0"/>
              <a:t>FDA and Pfizer </a:t>
            </a:r>
            <a:r>
              <a:rPr lang="en-US" dirty="0">
                <a:solidFill>
                  <a:srgbClr val="FF0000"/>
                </a:solidFill>
              </a:rPr>
              <a:t>Knew</a:t>
            </a:r>
            <a:r>
              <a:rPr lang="en-US" dirty="0"/>
              <a:t> All Risks!</a:t>
            </a:r>
          </a:p>
        </p:txBody>
      </p:sp>
      <p:sp>
        <p:nvSpPr>
          <p:cNvPr id="3" name="Content Placeholder 2">
            <a:extLst>
              <a:ext uri="{FF2B5EF4-FFF2-40B4-BE49-F238E27FC236}">
                <a16:creationId xmlns:a16="http://schemas.microsoft.com/office/drawing/2014/main" id="{906224CA-42EA-449B-9A8E-C921A6BC02E5}"/>
              </a:ext>
            </a:extLst>
          </p:cNvPr>
          <p:cNvSpPr>
            <a:spLocks noGrp="1"/>
          </p:cNvSpPr>
          <p:nvPr>
            <p:ph idx="1"/>
          </p:nvPr>
        </p:nvSpPr>
        <p:spPr>
          <a:xfrm>
            <a:off x="838200" y="1562978"/>
            <a:ext cx="10515600" cy="4351338"/>
          </a:xfrm>
        </p:spPr>
        <p:txBody>
          <a:bodyPr>
            <a:normAutofit lnSpcReduction="10000"/>
          </a:bodyPr>
          <a:lstStyle/>
          <a:p>
            <a:r>
              <a:rPr lang="en-US" dirty="0"/>
              <a:t>FDA Guidance for Gene Therapy Products (June 2015) warns of severe risks with GTs:</a:t>
            </a:r>
          </a:p>
          <a:p>
            <a:pPr lvl="1"/>
            <a:r>
              <a:rPr lang="en-US" dirty="0"/>
              <a:t>Potential for multi-organ failure</a:t>
            </a:r>
          </a:p>
          <a:p>
            <a:pPr lvl="1"/>
            <a:r>
              <a:rPr lang="en-US" dirty="0"/>
              <a:t>Potential for tumors/cancer development</a:t>
            </a:r>
          </a:p>
          <a:p>
            <a:pPr lvl="1"/>
            <a:r>
              <a:rPr lang="en-US" dirty="0"/>
              <a:t>Potential for prolonged uncontrollable activity after single administration </a:t>
            </a:r>
          </a:p>
          <a:p>
            <a:pPr lvl="1"/>
            <a:r>
              <a:rPr lang="en-US" dirty="0"/>
              <a:t>Immunogenicity as a risk (autoimmunity)</a:t>
            </a:r>
          </a:p>
          <a:p>
            <a:pPr lvl="1"/>
            <a:r>
              <a:rPr lang="en-US" dirty="0"/>
              <a:t>Uncontrolled expression of genes </a:t>
            </a:r>
          </a:p>
          <a:p>
            <a:pPr lvl="1"/>
            <a:r>
              <a:rPr lang="en-US" dirty="0"/>
              <a:t>Migration of product to undesired organ systems</a:t>
            </a:r>
          </a:p>
          <a:p>
            <a:pPr lvl="1"/>
            <a:r>
              <a:rPr lang="en-US" dirty="0"/>
              <a:t>Possibility of shedding: excretion/secretion of viral particles that could be transmitted to other individuals</a:t>
            </a:r>
          </a:p>
          <a:p>
            <a:pPr lvl="1"/>
            <a:r>
              <a:rPr lang="en-US" dirty="0"/>
              <a:t>Studies in healthy volunteers are not generally advised due to potential severe risks</a:t>
            </a:r>
          </a:p>
        </p:txBody>
      </p:sp>
      <p:sp>
        <p:nvSpPr>
          <p:cNvPr id="4" name="TextBox 3">
            <a:extLst>
              <a:ext uri="{FF2B5EF4-FFF2-40B4-BE49-F238E27FC236}">
                <a16:creationId xmlns:a16="http://schemas.microsoft.com/office/drawing/2014/main" id="{042E0117-AF42-4BF8-9AEE-B72418F943F1}"/>
              </a:ext>
            </a:extLst>
          </p:cNvPr>
          <p:cNvSpPr txBox="1"/>
          <p:nvPr/>
        </p:nvSpPr>
        <p:spPr>
          <a:xfrm flipH="1">
            <a:off x="1154672" y="6016559"/>
            <a:ext cx="9837583" cy="646331"/>
          </a:xfrm>
          <a:prstGeom prst="rect">
            <a:avLst/>
          </a:prstGeom>
          <a:solidFill>
            <a:schemeClr val="accent4"/>
          </a:solidFill>
        </p:spPr>
        <p:txBody>
          <a:bodyPr wrap="square" rtlCol="0">
            <a:spAutoFit/>
          </a:bodyPr>
          <a:lstStyle/>
          <a:p>
            <a:pPr algn="ctr"/>
            <a:r>
              <a:rPr lang="en-US" dirty="0"/>
              <a:t>These products were UNAPPROVABLE by “normal” regulatory process. Crisis was the only way to push them on the market.</a:t>
            </a:r>
          </a:p>
        </p:txBody>
      </p:sp>
    </p:spTree>
    <p:extLst>
      <p:ext uri="{BB962C8B-B14F-4D97-AF65-F5344CB8AC3E}">
        <p14:creationId xmlns:p14="http://schemas.microsoft.com/office/powerpoint/2010/main" val="3336608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25F95-4068-464A-9ACF-73D5956D7F07}"/>
              </a:ext>
            </a:extLst>
          </p:cNvPr>
          <p:cNvSpPr>
            <a:spLocks noGrp="1"/>
          </p:cNvSpPr>
          <p:nvPr>
            <p:ph type="title"/>
          </p:nvPr>
        </p:nvSpPr>
        <p:spPr>
          <a:xfrm>
            <a:off x="726332" y="29523"/>
            <a:ext cx="10515600" cy="1325563"/>
          </a:xfrm>
        </p:spPr>
        <p:txBody>
          <a:bodyPr>
            <a:normAutofit/>
          </a:bodyPr>
          <a:lstStyle/>
          <a:p>
            <a:r>
              <a:rPr lang="en-US" sz="3200" dirty="0"/>
              <a:t>Summary of a Typical Non-Clinical Program for a New Drug</a:t>
            </a:r>
          </a:p>
        </p:txBody>
      </p:sp>
      <p:sp>
        <p:nvSpPr>
          <p:cNvPr id="3" name="Slide Number Placeholder 2">
            <a:extLst>
              <a:ext uri="{FF2B5EF4-FFF2-40B4-BE49-F238E27FC236}">
                <a16:creationId xmlns:a16="http://schemas.microsoft.com/office/drawing/2014/main" id="{A147D8C4-6A95-42CE-AEC4-01444F28F68F}"/>
              </a:ext>
            </a:extLst>
          </p:cNvPr>
          <p:cNvSpPr>
            <a:spLocks noGrp="1"/>
          </p:cNvSpPr>
          <p:nvPr>
            <p:ph type="sldNum" sz="quarter" idx="12"/>
          </p:nvPr>
        </p:nvSpPr>
        <p:spPr/>
        <p:txBody>
          <a:bodyPr/>
          <a:lstStyle/>
          <a:p>
            <a:fld id="{189FD730-24FD-4596-8014-4AC27DBE91D4}" type="slidenum">
              <a:rPr lang="en-US" smtClean="0"/>
              <a:t>3</a:t>
            </a:fld>
            <a:endParaRPr lang="en-US"/>
          </a:p>
        </p:txBody>
      </p:sp>
      <p:sp>
        <p:nvSpPr>
          <p:cNvPr id="4" name="Rectangle 3">
            <a:extLst>
              <a:ext uri="{FF2B5EF4-FFF2-40B4-BE49-F238E27FC236}">
                <a16:creationId xmlns:a16="http://schemas.microsoft.com/office/drawing/2014/main" id="{C28955ED-843B-4037-9505-BABF26EC3BB9}"/>
              </a:ext>
            </a:extLst>
          </p:cNvPr>
          <p:cNvSpPr/>
          <p:nvPr/>
        </p:nvSpPr>
        <p:spPr>
          <a:xfrm>
            <a:off x="5447490" y="1549633"/>
            <a:ext cx="2412460"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Pharmacology</a:t>
            </a:r>
          </a:p>
        </p:txBody>
      </p:sp>
      <p:sp>
        <p:nvSpPr>
          <p:cNvPr id="5" name="Rectangle 4">
            <a:extLst>
              <a:ext uri="{FF2B5EF4-FFF2-40B4-BE49-F238E27FC236}">
                <a16:creationId xmlns:a16="http://schemas.microsoft.com/office/drawing/2014/main" id="{CAB43DFB-4205-4E5B-A598-8F6606450411}"/>
              </a:ext>
            </a:extLst>
          </p:cNvPr>
          <p:cNvSpPr/>
          <p:nvPr/>
        </p:nvSpPr>
        <p:spPr>
          <a:xfrm>
            <a:off x="3639767" y="3206884"/>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Biodistribution</a:t>
            </a:r>
          </a:p>
        </p:txBody>
      </p:sp>
      <p:sp>
        <p:nvSpPr>
          <p:cNvPr id="7" name="Rectangle 6">
            <a:extLst>
              <a:ext uri="{FF2B5EF4-FFF2-40B4-BE49-F238E27FC236}">
                <a16:creationId xmlns:a16="http://schemas.microsoft.com/office/drawing/2014/main" id="{CA6C9C1B-A8F5-486F-9708-69E742B6B692}"/>
              </a:ext>
            </a:extLst>
          </p:cNvPr>
          <p:cNvSpPr/>
          <p:nvPr/>
        </p:nvSpPr>
        <p:spPr>
          <a:xfrm>
            <a:off x="3639767" y="2378769"/>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Primary</a:t>
            </a:r>
          </a:p>
        </p:txBody>
      </p:sp>
      <p:sp>
        <p:nvSpPr>
          <p:cNvPr id="8" name="Rectangle 7">
            <a:extLst>
              <a:ext uri="{FF2B5EF4-FFF2-40B4-BE49-F238E27FC236}">
                <a16:creationId xmlns:a16="http://schemas.microsoft.com/office/drawing/2014/main" id="{3EA7CEA7-CAB5-43C1-93D1-C3C02CE866D3}"/>
              </a:ext>
            </a:extLst>
          </p:cNvPr>
          <p:cNvSpPr/>
          <p:nvPr/>
        </p:nvSpPr>
        <p:spPr>
          <a:xfrm>
            <a:off x="5828492" y="2378769"/>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Secondary</a:t>
            </a:r>
          </a:p>
        </p:txBody>
      </p:sp>
      <p:sp>
        <p:nvSpPr>
          <p:cNvPr id="9" name="Rectangle 8">
            <a:extLst>
              <a:ext uri="{FF2B5EF4-FFF2-40B4-BE49-F238E27FC236}">
                <a16:creationId xmlns:a16="http://schemas.microsoft.com/office/drawing/2014/main" id="{8E870221-AE6D-48C6-8A27-9B4A68D3ADAF}"/>
              </a:ext>
            </a:extLst>
          </p:cNvPr>
          <p:cNvSpPr/>
          <p:nvPr/>
        </p:nvSpPr>
        <p:spPr>
          <a:xfrm>
            <a:off x="8017217" y="2373110"/>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Safety Pharm</a:t>
            </a:r>
          </a:p>
        </p:txBody>
      </p:sp>
      <p:cxnSp>
        <p:nvCxnSpPr>
          <p:cNvPr id="11" name="Straight Arrow Connector 10">
            <a:extLst>
              <a:ext uri="{FF2B5EF4-FFF2-40B4-BE49-F238E27FC236}">
                <a16:creationId xmlns:a16="http://schemas.microsoft.com/office/drawing/2014/main" id="{03990E63-5A72-4E4A-AFA4-CE57B5E527AE}"/>
              </a:ext>
            </a:extLst>
          </p:cNvPr>
          <p:cNvCxnSpPr>
            <a:stCxn id="4" idx="2"/>
            <a:endCxn id="7" idx="0"/>
          </p:cNvCxnSpPr>
          <p:nvPr/>
        </p:nvCxnSpPr>
        <p:spPr>
          <a:xfrm flipH="1">
            <a:off x="4502286" y="2023349"/>
            <a:ext cx="2151434" cy="355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6B97E09-C22C-4141-9C90-273D8D3761FE}"/>
              </a:ext>
            </a:extLst>
          </p:cNvPr>
          <p:cNvCxnSpPr>
            <a:stCxn id="4" idx="2"/>
            <a:endCxn id="8" idx="0"/>
          </p:cNvCxnSpPr>
          <p:nvPr/>
        </p:nvCxnSpPr>
        <p:spPr>
          <a:xfrm>
            <a:off x="6653720" y="2023349"/>
            <a:ext cx="37291" cy="355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FE880FB-F901-4A7B-BD87-423E2DF13582}"/>
              </a:ext>
            </a:extLst>
          </p:cNvPr>
          <p:cNvCxnSpPr>
            <a:stCxn id="4" idx="2"/>
            <a:endCxn id="9" idx="0"/>
          </p:cNvCxnSpPr>
          <p:nvPr/>
        </p:nvCxnSpPr>
        <p:spPr>
          <a:xfrm>
            <a:off x="6653720" y="2023349"/>
            <a:ext cx="2226016" cy="3497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ACE491A8-3C00-4285-8294-D6179B146A14}"/>
              </a:ext>
            </a:extLst>
          </p:cNvPr>
          <p:cNvSpPr/>
          <p:nvPr/>
        </p:nvSpPr>
        <p:spPr>
          <a:xfrm>
            <a:off x="2148194" y="4501018"/>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ADME</a:t>
            </a:r>
          </a:p>
        </p:txBody>
      </p:sp>
      <p:sp>
        <p:nvSpPr>
          <p:cNvPr id="23" name="Rectangle 22">
            <a:extLst>
              <a:ext uri="{FF2B5EF4-FFF2-40B4-BE49-F238E27FC236}">
                <a16:creationId xmlns:a16="http://schemas.microsoft.com/office/drawing/2014/main" id="{10D8342B-E2D1-4944-8A81-57D2EACFA44C}"/>
              </a:ext>
            </a:extLst>
          </p:cNvPr>
          <p:cNvSpPr/>
          <p:nvPr/>
        </p:nvSpPr>
        <p:spPr>
          <a:xfrm>
            <a:off x="4847615" y="4500223"/>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Toxicology</a:t>
            </a:r>
          </a:p>
        </p:txBody>
      </p:sp>
      <p:sp>
        <p:nvSpPr>
          <p:cNvPr id="24" name="Rectangle 23">
            <a:extLst>
              <a:ext uri="{FF2B5EF4-FFF2-40B4-BE49-F238E27FC236}">
                <a16:creationId xmlns:a16="http://schemas.microsoft.com/office/drawing/2014/main" id="{30AFFEB7-565A-41BD-A31D-BAC8908C5280}"/>
              </a:ext>
            </a:extLst>
          </p:cNvPr>
          <p:cNvSpPr/>
          <p:nvPr/>
        </p:nvSpPr>
        <p:spPr>
          <a:xfrm>
            <a:off x="8091795" y="4910949"/>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Genotoxicity</a:t>
            </a:r>
          </a:p>
        </p:txBody>
      </p:sp>
      <p:sp>
        <p:nvSpPr>
          <p:cNvPr id="25" name="Rectangle 24">
            <a:extLst>
              <a:ext uri="{FF2B5EF4-FFF2-40B4-BE49-F238E27FC236}">
                <a16:creationId xmlns:a16="http://schemas.microsoft.com/office/drawing/2014/main" id="{AA877125-18FA-49EF-93D0-7BF5DFA0DC63}"/>
              </a:ext>
            </a:extLst>
          </p:cNvPr>
          <p:cNvSpPr/>
          <p:nvPr/>
        </p:nvSpPr>
        <p:spPr>
          <a:xfrm>
            <a:off x="8091794" y="5484140"/>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Carcinogenicity</a:t>
            </a:r>
          </a:p>
        </p:txBody>
      </p:sp>
      <p:sp>
        <p:nvSpPr>
          <p:cNvPr id="26" name="Rectangle 25">
            <a:extLst>
              <a:ext uri="{FF2B5EF4-FFF2-40B4-BE49-F238E27FC236}">
                <a16:creationId xmlns:a16="http://schemas.microsoft.com/office/drawing/2014/main" id="{47CB8A4F-867B-4B63-B817-B6C7A516EF3F}"/>
              </a:ext>
            </a:extLst>
          </p:cNvPr>
          <p:cNvSpPr/>
          <p:nvPr/>
        </p:nvSpPr>
        <p:spPr>
          <a:xfrm>
            <a:off x="8054505" y="3148503"/>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Cardiovascular</a:t>
            </a:r>
          </a:p>
        </p:txBody>
      </p:sp>
      <p:sp>
        <p:nvSpPr>
          <p:cNvPr id="27" name="Rectangle 26">
            <a:extLst>
              <a:ext uri="{FF2B5EF4-FFF2-40B4-BE49-F238E27FC236}">
                <a16:creationId xmlns:a16="http://schemas.microsoft.com/office/drawing/2014/main" id="{D91862C6-7496-428D-8E6E-8F7B51EABA82}"/>
              </a:ext>
            </a:extLst>
          </p:cNvPr>
          <p:cNvSpPr/>
          <p:nvPr/>
        </p:nvSpPr>
        <p:spPr>
          <a:xfrm>
            <a:off x="8082066" y="3721846"/>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CNS</a:t>
            </a:r>
          </a:p>
        </p:txBody>
      </p:sp>
      <p:sp>
        <p:nvSpPr>
          <p:cNvPr id="28" name="Rectangle 27">
            <a:extLst>
              <a:ext uri="{FF2B5EF4-FFF2-40B4-BE49-F238E27FC236}">
                <a16:creationId xmlns:a16="http://schemas.microsoft.com/office/drawing/2014/main" id="{3F9E638E-F2BD-48A8-8E3B-C23CE38A7E2C}"/>
              </a:ext>
            </a:extLst>
          </p:cNvPr>
          <p:cNvSpPr/>
          <p:nvPr/>
        </p:nvSpPr>
        <p:spPr>
          <a:xfrm>
            <a:off x="8093416" y="4321718"/>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Liver, Renal, Blood, </a:t>
            </a:r>
            <a:r>
              <a:rPr lang="en-US" dirty="0" err="1">
                <a:solidFill>
                  <a:schemeClr val="tx1"/>
                </a:solidFill>
              </a:rPr>
              <a:t>etc</a:t>
            </a:r>
            <a:endParaRPr lang="en-US" dirty="0">
              <a:solidFill>
                <a:schemeClr val="tx1"/>
              </a:solidFill>
            </a:endParaRPr>
          </a:p>
        </p:txBody>
      </p:sp>
      <p:sp>
        <p:nvSpPr>
          <p:cNvPr id="29" name="Rectangle 28">
            <a:extLst>
              <a:ext uri="{FF2B5EF4-FFF2-40B4-BE49-F238E27FC236}">
                <a16:creationId xmlns:a16="http://schemas.microsoft.com/office/drawing/2014/main" id="{D9D99FE3-11C1-4809-BA18-27952C495754}"/>
              </a:ext>
            </a:extLst>
          </p:cNvPr>
          <p:cNvSpPr/>
          <p:nvPr/>
        </p:nvSpPr>
        <p:spPr>
          <a:xfrm>
            <a:off x="8157061" y="6128428"/>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Reproductive Tox</a:t>
            </a:r>
          </a:p>
        </p:txBody>
      </p:sp>
      <p:cxnSp>
        <p:nvCxnSpPr>
          <p:cNvPr id="31" name="Straight Arrow Connector 30">
            <a:extLst>
              <a:ext uri="{FF2B5EF4-FFF2-40B4-BE49-F238E27FC236}">
                <a16:creationId xmlns:a16="http://schemas.microsoft.com/office/drawing/2014/main" id="{90F7884C-6C42-4ACF-8943-BA426342C630}"/>
              </a:ext>
            </a:extLst>
          </p:cNvPr>
          <p:cNvCxnSpPr>
            <a:stCxn id="23" idx="3"/>
            <a:endCxn id="26" idx="1"/>
          </p:cNvCxnSpPr>
          <p:nvPr/>
        </p:nvCxnSpPr>
        <p:spPr>
          <a:xfrm flipV="1">
            <a:off x="6572652" y="3385361"/>
            <a:ext cx="1481853" cy="13517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A33D074-6F95-4685-BB82-B19D4C89D267}"/>
              </a:ext>
            </a:extLst>
          </p:cNvPr>
          <p:cNvCxnSpPr>
            <a:stCxn id="23" idx="3"/>
            <a:endCxn id="27" idx="1"/>
          </p:cNvCxnSpPr>
          <p:nvPr/>
        </p:nvCxnSpPr>
        <p:spPr>
          <a:xfrm flipV="1">
            <a:off x="6572652" y="3958704"/>
            <a:ext cx="1509414" cy="778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56C987F-63EB-4477-A9A1-B287835C2398}"/>
              </a:ext>
            </a:extLst>
          </p:cNvPr>
          <p:cNvCxnSpPr>
            <a:stCxn id="23" idx="3"/>
            <a:endCxn id="28" idx="1"/>
          </p:cNvCxnSpPr>
          <p:nvPr/>
        </p:nvCxnSpPr>
        <p:spPr>
          <a:xfrm flipV="1">
            <a:off x="6572652" y="4558576"/>
            <a:ext cx="1520764" cy="1785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B016146-4138-4FFA-9D97-5147BACBCF27}"/>
              </a:ext>
            </a:extLst>
          </p:cNvPr>
          <p:cNvCxnSpPr>
            <a:stCxn id="23" idx="3"/>
            <a:endCxn id="24" idx="1"/>
          </p:cNvCxnSpPr>
          <p:nvPr/>
        </p:nvCxnSpPr>
        <p:spPr>
          <a:xfrm>
            <a:off x="6572652" y="4737081"/>
            <a:ext cx="1519143" cy="4107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0795B46-38FC-4F55-ADEA-4AD0F8ABE004}"/>
              </a:ext>
            </a:extLst>
          </p:cNvPr>
          <p:cNvCxnSpPr>
            <a:stCxn id="23" idx="3"/>
            <a:endCxn id="25" idx="1"/>
          </p:cNvCxnSpPr>
          <p:nvPr/>
        </p:nvCxnSpPr>
        <p:spPr>
          <a:xfrm>
            <a:off x="6572652" y="4737081"/>
            <a:ext cx="1519142" cy="9839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326C69B1-5DA1-4203-9A0A-880BBAD30DCF}"/>
              </a:ext>
            </a:extLst>
          </p:cNvPr>
          <p:cNvCxnSpPr>
            <a:cxnSpLocks/>
            <a:endCxn id="29" idx="1"/>
          </p:cNvCxnSpPr>
          <p:nvPr/>
        </p:nvCxnSpPr>
        <p:spPr>
          <a:xfrm>
            <a:off x="6649668" y="4754343"/>
            <a:ext cx="1507393" cy="1610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FF4CB722-C849-4BA3-BD5D-3EC728C420DE}"/>
              </a:ext>
            </a:extLst>
          </p:cNvPr>
          <p:cNvCxnSpPr>
            <a:stCxn id="7" idx="2"/>
            <a:endCxn id="5" idx="0"/>
          </p:cNvCxnSpPr>
          <p:nvPr/>
        </p:nvCxnSpPr>
        <p:spPr>
          <a:xfrm>
            <a:off x="4502286" y="2852485"/>
            <a:ext cx="0" cy="354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FD078300-FE3A-42CE-A6DF-E843096E97FC}"/>
              </a:ext>
            </a:extLst>
          </p:cNvPr>
          <p:cNvCxnSpPr>
            <a:stCxn id="5" idx="2"/>
            <a:endCxn id="22" idx="0"/>
          </p:cNvCxnSpPr>
          <p:nvPr/>
        </p:nvCxnSpPr>
        <p:spPr>
          <a:xfrm flipH="1">
            <a:off x="3010713" y="3680600"/>
            <a:ext cx="1491573" cy="820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FA5E107E-A04B-4BB0-8490-7009639A7C4F}"/>
              </a:ext>
            </a:extLst>
          </p:cNvPr>
          <p:cNvCxnSpPr>
            <a:stCxn id="5" idx="2"/>
            <a:endCxn id="23" idx="0"/>
          </p:cNvCxnSpPr>
          <p:nvPr/>
        </p:nvCxnSpPr>
        <p:spPr>
          <a:xfrm>
            <a:off x="4502286" y="3680600"/>
            <a:ext cx="1207848" cy="8196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38F7CA38-98E8-4FED-885A-DE81CC196653}"/>
              </a:ext>
            </a:extLst>
          </p:cNvPr>
          <p:cNvSpPr/>
          <p:nvPr/>
        </p:nvSpPr>
        <p:spPr>
          <a:xfrm>
            <a:off x="5856864" y="3173123"/>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Drug Interactions</a:t>
            </a:r>
          </a:p>
        </p:txBody>
      </p:sp>
      <p:cxnSp>
        <p:nvCxnSpPr>
          <p:cNvPr id="62" name="Straight Arrow Connector 61">
            <a:extLst>
              <a:ext uri="{FF2B5EF4-FFF2-40B4-BE49-F238E27FC236}">
                <a16:creationId xmlns:a16="http://schemas.microsoft.com/office/drawing/2014/main" id="{FDE7D3E1-06F8-45F4-A27F-F8DB63EDD452}"/>
              </a:ext>
            </a:extLst>
          </p:cNvPr>
          <p:cNvCxnSpPr>
            <a:cxnSpLocks/>
            <a:stCxn id="8" idx="2"/>
            <a:endCxn id="60" idx="0"/>
          </p:cNvCxnSpPr>
          <p:nvPr/>
        </p:nvCxnSpPr>
        <p:spPr>
          <a:xfrm>
            <a:off x="6691011" y="2852485"/>
            <a:ext cx="28372" cy="3206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4BB1B47-A2E0-47DF-8EBA-A86465472557}"/>
              </a:ext>
            </a:extLst>
          </p:cNvPr>
          <p:cNvSpPr txBox="1"/>
          <p:nvPr/>
        </p:nvSpPr>
        <p:spPr>
          <a:xfrm>
            <a:off x="4201131" y="4492977"/>
            <a:ext cx="457200" cy="461665"/>
          </a:xfrm>
          <a:prstGeom prst="rect">
            <a:avLst/>
          </a:prstGeom>
          <a:noFill/>
        </p:spPr>
        <p:txBody>
          <a:bodyPr wrap="square" rtlCol="0">
            <a:spAutoFit/>
          </a:bodyPr>
          <a:lstStyle/>
          <a:p>
            <a:r>
              <a:rPr lang="en-US" sz="2400" b="1" dirty="0"/>
              <a:t>+</a:t>
            </a:r>
          </a:p>
        </p:txBody>
      </p:sp>
      <p:sp>
        <p:nvSpPr>
          <p:cNvPr id="20" name="Left Brace 19">
            <a:extLst>
              <a:ext uri="{FF2B5EF4-FFF2-40B4-BE49-F238E27FC236}">
                <a16:creationId xmlns:a16="http://schemas.microsoft.com/office/drawing/2014/main" id="{11C0FFDF-D8AC-46C6-8BBE-A90F03F967C4}"/>
              </a:ext>
            </a:extLst>
          </p:cNvPr>
          <p:cNvSpPr/>
          <p:nvPr/>
        </p:nvSpPr>
        <p:spPr>
          <a:xfrm>
            <a:off x="1714115" y="3244174"/>
            <a:ext cx="348152" cy="1666775"/>
          </a:xfrm>
          <a:prstGeom prst="leftBrace">
            <a:avLst>
              <a:gd name="adj1" fmla="val 8333"/>
              <a:gd name="adj2" fmla="val 5087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ectangle 20">
            <a:extLst>
              <a:ext uri="{FF2B5EF4-FFF2-40B4-BE49-F238E27FC236}">
                <a16:creationId xmlns:a16="http://schemas.microsoft.com/office/drawing/2014/main" id="{74BF76F7-DA7E-4B00-A4ED-700DFF8F0136}"/>
              </a:ext>
            </a:extLst>
          </p:cNvPr>
          <p:cNvSpPr/>
          <p:nvPr/>
        </p:nvSpPr>
        <p:spPr>
          <a:xfrm rot="16200000">
            <a:off x="226755" y="3886401"/>
            <a:ext cx="2055916" cy="47371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Pharmacokinetics</a:t>
            </a:r>
          </a:p>
        </p:txBody>
      </p:sp>
    </p:spTree>
    <p:custDataLst>
      <p:tags r:id="rId1"/>
    </p:custDataLst>
    <p:extLst>
      <p:ext uri="{BB962C8B-B14F-4D97-AF65-F5344CB8AC3E}">
        <p14:creationId xmlns:p14="http://schemas.microsoft.com/office/powerpoint/2010/main" val="4178551715"/>
      </p:ext>
    </p:extLst>
  </p:cSld>
  <p:clrMapOvr>
    <a:masterClrMapping/>
  </p:clrMapOvr>
  <mc:AlternateContent xmlns:mc="http://schemas.openxmlformats.org/markup-compatibility/2006" xmlns:p14="http://schemas.microsoft.com/office/powerpoint/2010/main">
    <mc:Choice Requires="p14">
      <p:transition spd="slow" p14:dur="2000" advTm="264331"/>
    </mc:Choice>
    <mc:Fallback xmlns="">
      <p:transition spd="slow" advTm="26433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581166-84EA-465B-A42A-1CF5F0F9A588}"/>
              </a:ext>
            </a:extLst>
          </p:cNvPr>
          <p:cNvSpPr>
            <a:spLocks noGrp="1"/>
          </p:cNvSpPr>
          <p:nvPr>
            <p:ph type="title"/>
          </p:nvPr>
        </p:nvSpPr>
        <p:spPr/>
        <p:txBody>
          <a:bodyPr/>
          <a:lstStyle/>
          <a:p>
            <a:r>
              <a:rPr lang="en-US" dirty="0"/>
              <a:t>What is Pharmacokinetics?</a:t>
            </a:r>
          </a:p>
        </p:txBody>
      </p:sp>
      <p:sp>
        <p:nvSpPr>
          <p:cNvPr id="6" name="Content Placeholder 5">
            <a:extLst>
              <a:ext uri="{FF2B5EF4-FFF2-40B4-BE49-F238E27FC236}">
                <a16:creationId xmlns:a16="http://schemas.microsoft.com/office/drawing/2014/main" id="{D21729CB-3640-4771-AACE-9BDB9DAF867C}"/>
              </a:ext>
            </a:extLst>
          </p:cNvPr>
          <p:cNvSpPr>
            <a:spLocks noGrp="1"/>
          </p:cNvSpPr>
          <p:nvPr>
            <p:ph idx="1"/>
          </p:nvPr>
        </p:nvSpPr>
        <p:spPr>
          <a:xfrm>
            <a:off x="838200" y="1825625"/>
            <a:ext cx="9575260" cy="4351338"/>
          </a:xfrm>
        </p:spPr>
        <p:txBody>
          <a:bodyPr>
            <a:normAutofit lnSpcReduction="10000"/>
          </a:bodyPr>
          <a:lstStyle/>
          <a:p>
            <a:r>
              <a:rPr lang="en-US" b="0" i="0" dirty="0">
                <a:solidFill>
                  <a:srgbClr val="000000"/>
                </a:solidFill>
                <a:effectLst/>
                <a:latin typeface="Times New Roman" panose="02020603050405020304" pitchFamily="18" charset="0"/>
              </a:rPr>
              <a:t>Pharmacokinetics, as a field, studies the movement of drugs/biologics throughout the body and the actions of the body on the drug:</a:t>
            </a:r>
          </a:p>
          <a:p>
            <a:pPr lvl="1"/>
            <a:r>
              <a:rPr lang="en-US" dirty="0">
                <a:solidFill>
                  <a:srgbClr val="000000"/>
                </a:solidFill>
                <a:latin typeface="Times New Roman" panose="02020603050405020304" pitchFamily="18" charset="0"/>
              </a:rPr>
              <a:t>Where in the body the substance is distributed?</a:t>
            </a:r>
          </a:p>
          <a:p>
            <a:pPr lvl="1"/>
            <a:r>
              <a:rPr lang="en-US" dirty="0">
                <a:solidFill>
                  <a:srgbClr val="000000"/>
                </a:solidFill>
                <a:latin typeface="Times New Roman" panose="02020603050405020304" pitchFamily="18" charset="0"/>
              </a:rPr>
              <a:t>In what concentrations?</a:t>
            </a:r>
          </a:p>
          <a:p>
            <a:pPr lvl="1"/>
            <a:r>
              <a:rPr lang="en-US" dirty="0">
                <a:solidFill>
                  <a:srgbClr val="000000"/>
                </a:solidFill>
                <a:latin typeface="Times New Roman" panose="02020603050405020304" pitchFamily="18" charset="0"/>
              </a:rPr>
              <a:t>What is the time course?</a:t>
            </a:r>
          </a:p>
          <a:p>
            <a:pPr lvl="1"/>
            <a:r>
              <a:rPr lang="en-US" dirty="0">
                <a:solidFill>
                  <a:srgbClr val="000000"/>
                </a:solidFill>
                <a:latin typeface="Times New Roman" panose="02020603050405020304" pitchFamily="18" charset="0"/>
              </a:rPr>
              <a:t>How is it metabolized? </a:t>
            </a:r>
          </a:p>
          <a:p>
            <a:pPr lvl="1"/>
            <a:r>
              <a:rPr lang="en-US" dirty="0">
                <a:solidFill>
                  <a:srgbClr val="000000"/>
                </a:solidFill>
                <a:latin typeface="Times New Roman" panose="02020603050405020304" pitchFamily="18" charset="0"/>
              </a:rPr>
              <a:t>How is it eliminated?</a:t>
            </a:r>
          </a:p>
          <a:p>
            <a:pPr lvl="1"/>
            <a:r>
              <a:rPr lang="en-US" dirty="0">
                <a:solidFill>
                  <a:srgbClr val="000000"/>
                </a:solidFill>
                <a:latin typeface="Times New Roman" panose="02020603050405020304" pitchFamily="18" charset="0"/>
              </a:rPr>
              <a:t>How controllable is it (over-/under-exposure)?</a:t>
            </a:r>
          </a:p>
          <a:p>
            <a:pPr lvl="1"/>
            <a:r>
              <a:rPr lang="en-US" dirty="0">
                <a:solidFill>
                  <a:srgbClr val="000000"/>
                </a:solidFill>
                <a:latin typeface="Times New Roman" panose="02020603050405020304" pitchFamily="18" charset="0"/>
              </a:rPr>
              <a:t>What is the therapeutic range: the lowest limit of therapeutic benefit and the highest limit of exposure that avoids adverse events?</a:t>
            </a:r>
          </a:p>
          <a:p>
            <a:pPr lvl="1"/>
            <a:r>
              <a:rPr lang="en-US" dirty="0">
                <a:solidFill>
                  <a:srgbClr val="000000"/>
                </a:solidFill>
                <a:latin typeface="Times New Roman" panose="02020603050405020304" pitchFamily="18" charset="0"/>
              </a:rPr>
              <a:t>Justification for dose selection?</a:t>
            </a:r>
          </a:p>
        </p:txBody>
      </p:sp>
      <p:sp>
        <p:nvSpPr>
          <p:cNvPr id="4" name="Slide Number Placeholder 3">
            <a:extLst>
              <a:ext uri="{FF2B5EF4-FFF2-40B4-BE49-F238E27FC236}">
                <a16:creationId xmlns:a16="http://schemas.microsoft.com/office/drawing/2014/main" id="{78625183-D1BA-4BD4-B9DC-74079A45C762}"/>
              </a:ext>
            </a:extLst>
          </p:cNvPr>
          <p:cNvSpPr>
            <a:spLocks noGrp="1"/>
          </p:cNvSpPr>
          <p:nvPr>
            <p:ph type="sldNum" sz="quarter" idx="12"/>
          </p:nvPr>
        </p:nvSpPr>
        <p:spPr/>
        <p:txBody>
          <a:bodyPr/>
          <a:lstStyle/>
          <a:p>
            <a:fld id="{189FD730-24FD-4596-8014-4AC27DBE91D4}" type="slidenum">
              <a:rPr lang="en-US" smtClean="0"/>
              <a:t>4</a:t>
            </a:fld>
            <a:endParaRPr lang="en-US"/>
          </a:p>
        </p:txBody>
      </p:sp>
    </p:spTree>
    <p:extLst>
      <p:ext uri="{BB962C8B-B14F-4D97-AF65-F5344CB8AC3E}">
        <p14:creationId xmlns:p14="http://schemas.microsoft.com/office/powerpoint/2010/main" val="1366760102"/>
      </p:ext>
    </p:extLst>
  </p:cSld>
  <p:clrMapOvr>
    <a:masterClrMapping/>
  </p:clrMapOvr>
  <mc:AlternateContent xmlns:mc="http://schemas.openxmlformats.org/markup-compatibility/2006" xmlns:p14="http://schemas.microsoft.com/office/powerpoint/2010/main">
    <mc:Choice Requires="p14">
      <p:transition spd="slow" p14:dur="2000" advTm="137286"/>
    </mc:Choice>
    <mc:Fallback xmlns="">
      <p:transition spd="slow" advTm="13728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8464D-BAF4-4254-ACEE-2B1A6FCCE8FA}"/>
              </a:ext>
            </a:extLst>
          </p:cNvPr>
          <p:cNvSpPr>
            <a:spLocks noGrp="1"/>
          </p:cNvSpPr>
          <p:nvPr>
            <p:ph type="title"/>
          </p:nvPr>
        </p:nvSpPr>
        <p:spPr/>
        <p:txBody>
          <a:bodyPr>
            <a:normAutofit/>
          </a:bodyPr>
          <a:lstStyle/>
          <a:p>
            <a:r>
              <a:rPr lang="en-US" dirty="0"/>
              <a:t>Pfizer conducted pharmacokinetic studies for the nanoparticle delivery lipids ONLY</a:t>
            </a:r>
          </a:p>
        </p:txBody>
      </p:sp>
      <p:sp>
        <p:nvSpPr>
          <p:cNvPr id="4" name="Slide Number Placeholder 3">
            <a:extLst>
              <a:ext uri="{FF2B5EF4-FFF2-40B4-BE49-F238E27FC236}">
                <a16:creationId xmlns:a16="http://schemas.microsoft.com/office/drawing/2014/main" id="{E7A486DC-9CE6-4727-BD73-4B0D86880C37}"/>
              </a:ext>
            </a:extLst>
          </p:cNvPr>
          <p:cNvSpPr>
            <a:spLocks noGrp="1"/>
          </p:cNvSpPr>
          <p:nvPr>
            <p:ph type="sldNum" sz="quarter" idx="12"/>
          </p:nvPr>
        </p:nvSpPr>
        <p:spPr/>
        <p:txBody>
          <a:bodyPr/>
          <a:lstStyle/>
          <a:p>
            <a:fld id="{189FD730-24FD-4596-8014-4AC27DBE91D4}" type="slidenum">
              <a:rPr lang="en-US" smtClean="0"/>
              <a:t>5</a:t>
            </a:fld>
            <a:endParaRPr lang="en-US"/>
          </a:p>
        </p:txBody>
      </p:sp>
      <p:pic>
        <p:nvPicPr>
          <p:cNvPr id="6" name="Picture 5" descr="Diagram&#10;&#10;Description automatically generated">
            <a:extLst>
              <a:ext uri="{FF2B5EF4-FFF2-40B4-BE49-F238E27FC236}">
                <a16:creationId xmlns:a16="http://schemas.microsoft.com/office/drawing/2014/main" id="{E13ADD60-7481-42A3-89A8-99F836B4222B}"/>
              </a:ext>
            </a:extLst>
          </p:cNvPr>
          <p:cNvPicPr>
            <a:picLocks noChangeAspect="1"/>
          </p:cNvPicPr>
          <p:nvPr/>
        </p:nvPicPr>
        <p:blipFill rotWithShape="1">
          <a:blip r:embed="rId2">
            <a:extLst>
              <a:ext uri="{28A0092B-C50C-407E-A947-70E740481C1C}">
                <a14:useLocalDpi xmlns:a14="http://schemas.microsoft.com/office/drawing/2010/main" val="0"/>
              </a:ext>
            </a:extLst>
          </a:blip>
          <a:srcRect b="25752"/>
          <a:stretch/>
        </p:blipFill>
        <p:spPr>
          <a:xfrm>
            <a:off x="1656557" y="1947677"/>
            <a:ext cx="8747034" cy="3631137"/>
          </a:xfrm>
          <a:prstGeom prst="rect">
            <a:avLst/>
          </a:prstGeom>
        </p:spPr>
      </p:pic>
      <p:sp>
        <p:nvSpPr>
          <p:cNvPr id="8" name="TextBox 7">
            <a:extLst>
              <a:ext uri="{FF2B5EF4-FFF2-40B4-BE49-F238E27FC236}">
                <a16:creationId xmlns:a16="http://schemas.microsoft.com/office/drawing/2014/main" id="{A8F1B5D6-5840-4583-B6DF-82598968E322}"/>
              </a:ext>
            </a:extLst>
          </p:cNvPr>
          <p:cNvSpPr txBox="1"/>
          <p:nvPr/>
        </p:nvSpPr>
        <p:spPr>
          <a:xfrm>
            <a:off x="38909" y="4085619"/>
            <a:ext cx="2178996" cy="1477328"/>
          </a:xfrm>
          <a:prstGeom prst="rect">
            <a:avLst/>
          </a:prstGeom>
          <a:noFill/>
        </p:spPr>
        <p:txBody>
          <a:bodyPr wrap="square" rtlCol="0">
            <a:spAutoFit/>
          </a:bodyPr>
          <a:lstStyle/>
          <a:p>
            <a:r>
              <a:rPr lang="en-US" dirty="0">
                <a:solidFill>
                  <a:srgbClr val="FF0000"/>
                </a:solidFill>
              </a:rPr>
              <a:t>This part was studied. This is everything we know about these compounds!  </a:t>
            </a:r>
          </a:p>
        </p:txBody>
      </p:sp>
      <p:sp>
        <p:nvSpPr>
          <p:cNvPr id="10" name="Oval 9">
            <a:extLst>
              <a:ext uri="{FF2B5EF4-FFF2-40B4-BE49-F238E27FC236}">
                <a16:creationId xmlns:a16="http://schemas.microsoft.com/office/drawing/2014/main" id="{C4103EDA-6849-4790-A53C-BCAB0D1803E0}"/>
              </a:ext>
            </a:extLst>
          </p:cNvPr>
          <p:cNvSpPr/>
          <p:nvPr/>
        </p:nvSpPr>
        <p:spPr>
          <a:xfrm>
            <a:off x="2028217" y="4066162"/>
            <a:ext cx="2679971" cy="14542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F0C8496-2A57-4C8B-B8C8-1DE86AD6E748}"/>
              </a:ext>
            </a:extLst>
          </p:cNvPr>
          <p:cNvSpPr txBox="1"/>
          <p:nvPr/>
        </p:nvSpPr>
        <p:spPr>
          <a:xfrm>
            <a:off x="507345" y="6465696"/>
            <a:ext cx="6400800" cy="369332"/>
          </a:xfrm>
          <a:prstGeom prst="rect">
            <a:avLst/>
          </a:prstGeom>
          <a:noFill/>
        </p:spPr>
        <p:txBody>
          <a:bodyPr wrap="square" rtlCol="0">
            <a:spAutoFit/>
          </a:bodyPr>
          <a:lstStyle/>
          <a:p>
            <a:r>
              <a:rPr lang="en-US" dirty="0"/>
              <a:t>Source: BioNTech investigators brochure, Aug 2020</a:t>
            </a:r>
          </a:p>
        </p:txBody>
      </p:sp>
    </p:spTree>
    <p:extLst>
      <p:ext uri="{BB962C8B-B14F-4D97-AF65-F5344CB8AC3E}">
        <p14:creationId xmlns:p14="http://schemas.microsoft.com/office/powerpoint/2010/main" val="824503243"/>
      </p:ext>
    </p:extLst>
  </p:cSld>
  <p:clrMapOvr>
    <a:masterClrMapping/>
  </p:clrMapOvr>
  <mc:AlternateContent xmlns:mc="http://schemas.openxmlformats.org/markup-compatibility/2006" xmlns:p14="http://schemas.microsoft.com/office/powerpoint/2010/main">
    <mc:Choice Requires="p14">
      <p:transition spd="slow" p14:dur="2000" advTm="35652"/>
    </mc:Choice>
    <mc:Fallback xmlns="">
      <p:transition spd="slow" advTm="3565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DC0086E2-E227-4BAB-BBC0-F54E450D054C}"/>
              </a:ext>
            </a:extLst>
          </p:cNvPr>
          <p:cNvPicPr>
            <a:picLocks noChangeAspect="1"/>
          </p:cNvPicPr>
          <p:nvPr/>
        </p:nvPicPr>
        <p:blipFill rotWithShape="1">
          <a:blip r:embed="rId2">
            <a:extLst>
              <a:ext uri="{28A0092B-C50C-407E-A947-70E740481C1C}">
                <a14:useLocalDpi xmlns:a14="http://schemas.microsoft.com/office/drawing/2010/main" val="0"/>
              </a:ext>
            </a:extLst>
          </a:blip>
          <a:srcRect l="17637" t="12558" r="24557" b="10366"/>
          <a:stretch/>
        </p:blipFill>
        <p:spPr>
          <a:xfrm>
            <a:off x="525041" y="165182"/>
            <a:ext cx="7413277" cy="6589579"/>
          </a:xfrm>
          <a:prstGeom prst="rect">
            <a:avLst/>
          </a:prstGeom>
        </p:spPr>
      </p:pic>
      <p:sp>
        <p:nvSpPr>
          <p:cNvPr id="4" name="Rectangle 3">
            <a:extLst>
              <a:ext uri="{FF2B5EF4-FFF2-40B4-BE49-F238E27FC236}">
                <a16:creationId xmlns:a16="http://schemas.microsoft.com/office/drawing/2014/main" id="{9FB37DEA-D4CA-43AD-A7AF-93692C8A485B}"/>
              </a:ext>
            </a:extLst>
          </p:cNvPr>
          <p:cNvSpPr/>
          <p:nvPr/>
        </p:nvSpPr>
        <p:spPr>
          <a:xfrm>
            <a:off x="1710813" y="2171998"/>
            <a:ext cx="5822663" cy="3657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E1E93EF-9AE4-4533-AF51-9F8CA7E783BF}"/>
              </a:ext>
            </a:extLst>
          </p:cNvPr>
          <p:cNvSpPr/>
          <p:nvPr/>
        </p:nvSpPr>
        <p:spPr>
          <a:xfrm>
            <a:off x="1710812" y="4668763"/>
            <a:ext cx="5998358" cy="8030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ECCABF5-A548-4EB7-8912-E5050EA544CA}"/>
              </a:ext>
            </a:extLst>
          </p:cNvPr>
          <p:cNvSpPr txBox="1"/>
          <p:nvPr/>
        </p:nvSpPr>
        <p:spPr>
          <a:xfrm>
            <a:off x="8063408" y="2029812"/>
            <a:ext cx="3540320" cy="3139321"/>
          </a:xfrm>
          <a:prstGeom prst="rect">
            <a:avLst/>
          </a:prstGeom>
          <a:noFill/>
        </p:spPr>
        <p:txBody>
          <a:bodyPr wrap="square" rtlCol="0">
            <a:spAutoFit/>
          </a:bodyPr>
          <a:lstStyle/>
          <a:p>
            <a:r>
              <a:rPr lang="en-US" dirty="0">
                <a:solidFill>
                  <a:srgbClr val="FF0000"/>
                </a:solidFill>
              </a:rPr>
              <a:t>Pfizer, CDC and FDA lied repeatedly about “vaccine staying in the injection site”. The substance is clearly getting distributed into the liver, spleen, ovaries and other organs. </a:t>
            </a:r>
          </a:p>
          <a:p>
            <a:endParaRPr lang="en-US" dirty="0">
              <a:solidFill>
                <a:srgbClr val="FF0000"/>
              </a:solidFill>
            </a:endParaRPr>
          </a:p>
          <a:p>
            <a:r>
              <a:rPr lang="en-US" dirty="0">
                <a:solidFill>
                  <a:srgbClr val="FF0000"/>
                </a:solidFill>
              </a:rPr>
              <a:t>Yet, no safety pharmacology studies were done and therefore we have no knowledge of the safety margins!</a:t>
            </a:r>
          </a:p>
        </p:txBody>
      </p:sp>
      <p:sp>
        <p:nvSpPr>
          <p:cNvPr id="7" name="Slide Number Placeholder 6">
            <a:extLst>
              <a:ext uri="{FF2B5EF4-FFF2-40B4-BE49-F238E27FC236}">
                <a16:creationId xmlns:a16="http://schemas.microsoft.com/office/drawing/2014/main" id="{FE18D2D1-15BF-4F1C-9A71-F6382A351791}"/>
              </a:ext>
            </a:extLst>
          </p:cNvPr>
          <p:cNvSpPr>
            <a:spLocks noGrp="1"/>
          </p:cNvSpPr>
          <p:nvPr>
            <p:ph type="sldNum" sz="quarter" idx="12"/>
          </p:nvPr>
        </p:nvSpPr>
        <p:spPr/>
        <p:txBody>
          <a:bodyPr/>
          <a:lstStyle/>
          <a:p>
            <a:fld id="{189FD730-24FD-4596-8014-4AC27DBE91D4}" type="slidenum">
              <a:rPr lang="en-US" smtClean="0"/>
              <a:t>6</a:t>
            </a:fld>
            <a:endParaRPr lang="en-US"/>
          </a:p>
        </p:txBody>
      </p:sp>
    </p:spTree>
    <p:extLst>
      <p:ext uri="{BB962C8B-B14F-4D97-AF65-F5344CB8AC3E}">
        <p14:creationId xmlns:p14="http://schemas.microsoft.com/office/powerpoint/2010/main" val="1839702931"/>
      </p:ext>
    </p:extLst>
  </p:cSld>
  <p:clrMapOvr>
    <a:masterClrMapping/>
  </p:clrMapOvr>
  <mc:AlternateContent xmlns:mc="http://schemas.openxmlformats.org/markup-compatibility/2006" xmlns:p14="http://schemas.microsoft.com/office/powerpoint/2010/main">
    <mc:Choice Requires="p14">
      <p:transition spd="slow" p14:dur="2000" advTm="71062"/>
    </mc:Choice>
    <mc:Fallback xmlns="">
      <p:transition spd="slow" advTm="7106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52FB7462-7FA7-4997-873B-F7BAA052011B}"/>
              </a:ext>
            </a:extLst>
          </p:cNvPr>
          <p:cNvPicPr>
            <a:picLocks noChangeAspect="1"/>
          </p:cNvPicPr>
          <p:nvPr/>
        </p:nvPicPr>
        <p:blipFill rotWithShape="1">
          <a:blip r:embed="rId2">
            <a:extLst>
              <a:ext uri="{28A0092B-C50C-407E-A947-70E740481C1C}">
                <a14:useLocalDpi xmlns:a14="http://schemas.microsoft.com/office/drawing/2010/main" val="0"/>
              </a:ext>
            </a:extLst>
          </a:blip>
          <a:srcRect l="18555" t="9376" r="24442" b="9076"/>
          <a:stretch/>
        </p:blipFill>
        <p:spPr>
          <a:xfrm>
            <a:off x="318569" y="265470"/>
            <a:ext cx="6569119" cy="6265115"/>
          </a:xfrm>
          <a:prstGeom prst="rect">
            <a:avLst/>
          </a:prstGeom>
        </p:spPr>
      </p:pic>
      <p:sp>
        <p:nvSpPr>
          <p:cNvPr id="6" name="Rectangle 5">
            <a:extLst>
              <a:ext uri="{FF2B5EF4-FFF2-40B4-BE49-F238E27FC236}">
                <a16:creationId xmlns:a16="http://schemas.microsoft.com/office/drawing/2014/main" id="{82662BE4-88B2-4465-93AB-AA76750D62C9}"/>
              </a:ext>
            </a:extLst>
          </p:cNvPr>
          <p:cNvSpPr/>
          <p:nvPr/>
        </p:nvSpPr>
        <p:spPr>
          <a:xfrm>
            <a:off x="1230549" y="2023352"/>
            <a:ext cx="5459319" cy="67120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FA7F1203-562D-4EC9-8A00-7B69077634C0}"/>
              </a:ext>
            </a:extLst>
          </p:cNvPr>
          <p:cNvSpPr>
            <a:spLocks noGrp="1"/>
          </p:cNvSpPr>
          <p:nvPr>
            <p:ph type="sldNum" sz="quarter" idx="12"/>
          </p:nvPr>
        </p:nvSpPr>
        <p:spPr/>
        <p:txBody>
          <a:bodyPr/>
          <a:lstStyle/>
          <a:p>
            <a:fld id="{189FD730-24FD-4596-8014-4AC27DBE91D4}" type="slidenum">
              <a:rPr lang="en-US" smtClean="0"/>
              <a:t>7</a:t>
            </a:fld>
            <a:endParaRPr lang="en-US"/>
          </a:p>
        </p:txBody>
      </p:sp>
      <p:sp>
        <p:nvSpPr>
          <p:cNvPr id="9" name="TextBox 8">
            <a:extLst>
              <a:ext uri="{FF2B5EF4-FFF2-40B4-BE49-F238E27FC236}">
                <a16:creationId xmlns:a16="http://schemas.microsoft.com/office/drawing/2014/main" id="{D99B29B7-0562-4FEC-AFAB-0C0D97892095}"/>
              </a:ext>
            </a:extLst>
          </p:cNvPr>
          <p:cNvSpPr txBox="1"/>
          <p:nvPr/>
        </p:nvSpPr>
        <p:spPr>
          <a:xfrm>
            <a:off x="7000670" y="1903550"/>
            <a:ext cx="4285034" cy="2308324"/>
          </a:xfrm>
          <a:prstGeom prst="rect">
            <a:avLst/>
          </a:prstGeom>
          <a:noFill/>
        </p:spPr>
        <p:txBody>
          <a:bodyPr wrap="square" rtlCol="0">
            <a:spAutoFit/>
          </a:bodyPr>
          <a:lstStyle/>
          <a:p>
            <a:r>
              <a:rPr lang="en-US" dirty="0">
                <a:solidFill>
                  <a:srgbClr val="FF0000"/>
                </a:solidFill>
              </a:rPr>
              <a:t>Substituted the active ingredient with an irrelevant one (coding for luciferase, not spike protein) and claim it’s “the same” as mRNA coding for spike!!!</a:t>
            </a:r>
          </a:p>
          <a:p>
            <a:endParaRPr lang="en-US" dirty="0">
              <a:solidFill>
                <a:srgbClr val="FF0000"/>
              </a:solidFill>
            </a:endParaRPr>
          </a:p>
          <a:p>
            <a:r>
              <a:rPr lang="en-US" dirty="0">
                <a:solidFill>
                  <a:srgbClr val="FF0000"/>
                </a:solidFill>
              </a:rPr>
              <a:t>Repeat: NEVER TESTED SPIKE CODING mRNA FOR BIODISTRIBUTION/SAFETY</a:t>
            </a:r>
          </a:p>
          <a:p>
            <a:r>
              <a:rPr lang="en-US" dirty="0">
                <a:solidFill>
                  <a:srgbClr val="FF0000"/>
                </a:solidFill>
              </a:rPr>
              <a:t> </a:t>
            </a:r>
          </a:p>
        </p:txBody>
      </p:sp>
      <p:sp>
        <p:nvSpPr>
          <p:cNvPr id="10" name="Rectangle 9">
            <a:extLst>
              <a:ext uri="{FF2B5EF4-FFF2-40B4-BE49-F238E27FC236}">
                <a16:creationId xmlns:a16="http://schemas.microsoft.com/office/drawing/2014/main" id="{170D5C6E-D0D9-4296-BD5A-7BC278EBC104}"/>
              </a:ext>
            </a:extLst>
          </p:cNvPr>
          <p:cNvSpPr/>
          <p:nvPr/>
        </p:nvSpPr>
        <p:spPr>
          <a:xfrm>
            <a:off x="1237031" y="1032754"/>
            <a:ext cx="5459319" cy="67120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12E92E3-3FE7-46B4-97EF-7AF25D0CBAFC}"/>
              </a:ext>
            </a:extLst>
          </p:cNvPr>
          <p:cNvSpPr txBox="1"/>
          <p:nvPr/>
        </p:nvSpPr>
        <p:spPr>
          <a:xfrm flipH="1">
            <a:off x="7086600" y="812261"/>
            <a:ext cx="3501957" cy="923330"/>
          </a:xfrm>
          <a:prstGeom prst="rect">
            <a:avLst/>
          </a:prstGeom>
          <a:noFill/>
        </p:spPr>
        <p:txBody>
          <a:bodyPr wrap="square" rtlCol="0">
            <a:spAutoFit/>
          </a:bodyPr>
          <a:lstStyle/>
          <a:p>
            <a:r>
              <a:rPr lang="en-US" dirty="0">
                <a:solidFill>
                  <a:srgbClr val="FF0000"/>
                </a:solidFill>
              </a:rPr>
              <a:t>Pharmacokinetics of the Active Ingredient or full product WERE NOT STUDIED</a:t>
            </a:r>
          </a:p>
        </p:txBody>
      </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3A40B2D2-AA66-496D-AE0A-07FB9E7F7902}"/>
                  </a:ext>
                </a:extLst>
              </p14:cNvPr>
              <p14:cNvContentPartPr/>
              <p14:nvPr/>
            </p14:nvContentPartPr>
            <p14:xfrm>
              <a:off x="4975652" y="3414125"/>
              <a:ext cx="1324800" cy="90360"/>
            </p14:xfrm>
          </p:contentPart>
        </mc:Choice>
        <mc:Fallback xmlns="">
          <p:pic>
            <p:nvPicPr>
              <p:cNvPr id="11" name="Ink 10">
                <a:extLst>
                  <a:ext uri="{FF2B5EF4-FFF2-40B4-BE49-F238E27FC236}">
                    <a16:creationId xmlns:a16="http://schemas.microsoft.com/office/drawing/2014/main" id="{3A40B2D2-AA66-496D-AE0A-07FB9E7F7902}"/>
                  </a:ext>
                </a:extLst>
              </p:cNvPr>
              <p:cNvPicPr/>
              <p:nvPr/>
            </p:nvPicPr>
            <p:blipFill>
              <a:blip r:embed="rId4"/>
              <a:stretch>
                <a:fillRect/>
              </a:stretch>
            </p:blipFill>
            <p:spPr>
              <a:xfrm>
                <a:off x="4903652" y="3270125"/>
                <a:ext cx="1468440" cy="37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60F9C79F-9B36-4C3D-8D1F-584DA486E17B}"/>
                  </a:ext>
                </a:extLst>
              </p14:cNvPr>
              <p14:cNvContentPartPr/>
              <p14:nvPr/>
            </p14:nvContentPartPr>
            <p14:xfrm>
              <a:off x="1346852" y="3553085"/>
              <a:ext cx="3652560" cy="65880"/>
            </p14:xfrm>
          </p:contentPart>
        </mc:Choice>
        <mc:Fallback xmlns="">
          <p:pic>
            <p:nvPicPr>
              <p:cNvPr id="12" name="Ink 11">
                <a:extLst>
                  <a:ext uri="{FF2B5EF4-FFF2-40B4-BE49-F238E27FC236}">
                    <a16:creationId xmlns:a16="http://schemas.microsoft.com/office/drawing/2014/main" id="{60F9C79F-9B36-4C3D-8D1F-584DA486E17B}"/>
                  </a:ext>
                </a:extLst>
              </p:cNvPr>
              <p:cNvPicPr/>
              <p:nvPr/>
            </p:nvPicPr>
            <p:blipFill>
              <a:blip r:embed="rId6"/>
              <a:stretch>
                <a:fillRect/>
              </a:stretch>
            </p:blipFill>
            <p:spPr>
              <a:xfrm>
                <a:off x="1275212" y="3409085"/>
                <a:ext cx="3796200" cy="3535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C37DB170-84CB-4739-A84A-1CC788499C8A}"/>
                  </a:ext>
                </a:extLst>
              </p14:cNvPr>
              <p14:cNvContentPartPr/>
              <p14:nvPr/>
            </p14:nvContentPartPr>
            <p14:xfrm>
              <a:off x="4085372" y="3967805"/>
              <a:ext cx="2332800" cy="113400"/>
            </p14:xfrm>
          </p:contentPart>
        </mc:Choice>
        <mc:Fallback xmlns="">
          <p:pic>
            <p:nvPicPr>
              <p:cNvPr id="13" name="Ink 12">
                <a:extLst>
                  <a:ext uri="{FF2B5EF4-FFF2-40B4-BE49-F238E27FC236}">
                    <a16:creationId xmlns:a16="http://schemas.microsoft.com/office/drawing/2014/main" id="{C37DB170-84CB-4739-A84A-1CC788499C8A}"/>
                  </a:ext>
                </a:extLst>
              </p:cNvPr>
              <p:cNvPicPr/>
              <p:nvPr/>
            </p:nvPicPr>
            <p:blipFill>
              <a:blip r:embed="rId8"/>
              <a:stretch>
                <a:fillRect/>
              </a:stretch>
            </p:blipFill>
            <p:spPr>
              <a:xfrm>
                <a:off x="4013372" y="3824165"/>
                <a:ext cx="2476440" cy="401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3804FC3C-F050-4A58-B248-9355F4EC64B9}"/>
                  </a:ext>
                </a:extLst>
              </p14:cNvPr>
              <p14:cNvContentPartPr/>
              <p14:nvPr/>
            </p14:nvContentPartPr>
            <p14:xfrm>
              <a:off x="1337492" y="4143125"/>
              <a:ext cx="5244120" cy="174240"/>
            </p14:xfrm>
          </p:contentPart>
        </mc:Choice>
        <mc:Fallback xmlns="">
          <p:pic>
            <p:nvPicPr>
              <p:cNvPr id="14" name="Ink 13">
                <a:extLst>
                  <a:ext uri="{FF2B5EF4-FFF2-40B4-BE49-F238E27FC236}">
                    <a16:creationId xmlns:a16="http://schemas.microsoft.com/office/drawing/2014/main" id="{3804FC3C-F050-4A58-B248-9355F4EC64B9}"/>
                  </a:ext>
                </a:extLst>
              </p:cNvPr>
              <p:cNvPicPr/>
              <p:nvPr/>
            </p:nvPicPr>
            <p:blipFill>
              <a:blip r:embed="rId10"/>
              <a:stretch>
                <a:fillRect/>
              </a:stretch>
            </p:blipFill>
            <p:spPr>
              <a:xfrm>
                <a:off x="1265492" y="3999125"/>
                <a:ext cx="5387760" cy="461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31C2FC45-CB28-47A1-A476-4C6A8C6962C6}"/>
                  </a:ext>
                </a:extLst>
              </p14:cNvPr>
              <p14:cNvContentPartPr/>
              <p14:nvPr/>
            </p14:nvContentPartPr>
            <p14:xfrm>
              <a:off x="1361612" y="4386485"/>
              <a:ext cx="1332360" cy="40320"/>
            </p14:xfrm>
          </p:contentPart>
        </mc:Choice>
        <mc:Fallback xmlns="">
          <p:pic>
            <p:nvPicPr>
              <p:cNvPr id="15" name="Ink 14">
                <a:extLst>
                  <a:ext uri="{FF2B5EF4-FFF2-40B4-BE49-F238E27FC236}">
                    <a16:creationId xmlns:a16="http://schemas.microsoft.com/office/drawing/2014/main" id="{31C2FC45-CB28-47A1-A476-4C6A8C6962C6}"/>
                  </a:ext>
                </a:extLst>
              </p:cNvPr>
              <p:cNvPicPr/>
              <p:nvPr/>
            </p:nvPicPr>
            <p:blipFill>
              <a:blip r:embed="rId12"/>
              <a:stretch>
                <a:fillRect/>
              </a:stretch>
            </p:blipFill>
            <p:spPr>
              <a:xfrm>
                <a:off x="1289972" y="4242845"/>
                <a:ext cx="1476000" cy="327960"/>
              </a:xfrm>
              <a:prstGeom prst="rect">
                <a:avLst/>
              </a:prstGeom>
            </p:spPr>
          </p:pic>
        </mc:Fallback>
      </mc:AlternateContent>
    </p:spTree>
    <p:extLst>
      <p:ext uri="{BB962C8B-B14F-4D97-AF65-F5344CB8AC3E}">
        <p14:creationId xmlns:p14="http://schemas.microsoft.com/office/powerpoint/2010/main" val="3134021365"/>
      </p:ext>
    </p:extLst>
  </p:cSld>
  <p:clrMapOvr>
    <a:masterClrMapping/>
  </p:clrMapOvr>
  <mc:AlternateContent xmlns:mc="http://schemas.openxmlformats.org/markup-compatibility/2006" xmlns:p14="http://schemas.microsoft.com/office/powerpoint/2010/main">
    <mc:Choice Requires="p14">
      <p:transition spd="slow" p14:dur="2000" advTm="104962"/>
    </mc:Choice>
    <mc:Fallback xmlns="">
      <p:transition spd="slow" advTm="10496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D41761-FBCF-41EA-A777-A5F5ECCDAE2E}"/>
              </a:ext>
            </a:extLst>
          </p:cNvPr>
          <p:cNvSpPr>
            <a:spLocks noGrp="1"/>
          </p:cNvSpPr>
          <p:nvPr>
            <p:ph type="sldNum" sz="quarter" idx="12"/>
          </p:nvPr>
        </p:nvSpPr>
        <p:spPr/>
        <p:txBody>
          <a:bodyPr/>
          <a:lstStyle/>
          <a:p>
            <a:fld id="{189FD730-24FD-4596-8014-4AC27DBE91D4}" type="slidenum">
              <a:rPr lang="en-US" smtClean="0"/>
              <a:t>8</a:t>
            </a:fld>
            <a:endParaRPr lang="en-US"/>
          </a:p>
        </p:txBody>
      </p:sp>
      <p:pic>
        <p:nvPicPr>
          <p:cNvPr id="4" name="Picture 3" descr="Graphical user interface, application, table&#10;&#10;Description automatically generated">
            <a:extLst>
              <a:ext uri="{FF2B5EF4-FFF2-40B4-BE49-F238E27FC236}">
                <a16:creationId xmlns:a16="http://schemas.microsoft.com/office/drawing/2014/main" id="{DF8B1C20-3BCD-47D7-9507-476E16454F7A}"/>
              </a:ext>
            </a:extLst>
          </p:cNvPr>
          <p:cNvPicPr>
            <a:picLocks noChangeAspect="1"/>
          </p:cNvPicPr>
          <p:nvPr/>
        </p:nvPicPr>
        <p:blipFill rotWithShape="1">
          <a:blip r:embed="rId2">
            <a:extLst>
              <a:ext uri="{28A0092B-C50C-407E-A947-70E740481C1C}">
                <a14:useLocalDpi xmlns:a14="http://schemas.microsoft.com/office/drawing/2010/main" val="0"/>
              </a:ext>
            </a:extLst>
          </a:blip>
          <a:srcRect l="9952" t="21592" r="27826" b="23268"/>
          <a:stretch/>
        </p:blipFill>
        <p:spPr>
          <a:xfrm>
            <a:off x="297132" y="49519"/>
            <a:ext cx="7685008" cy="4540176"/>
          </a:xfrm>
          <a:prstGeom prst="rect">
            <a:avLst/>
          </a:prstGeom>
        </p:spPr>
      </p:pic>
      <p:pic>
        <p:nvPicPr>
          <p:cNvPr id="6" name="Picture 5" descr="Graphical user interface&#10;&#10;Description automatically generated with medium confidence">
            <a:extLst>
              <a:ext uri="{FF2B5EF4-FFF2-40B4-BE49-F238E27FC236}">
                <a16:creationId xmlns:a16="http://schemas.microsoft.com/office/drawing/2014/main" id="{B2120C3C-FDC5-4FFA-9BFF-0B4F28C08E0A}"/>
              </a:ext>
            </a:extLst>
          </p:cNvPr>
          <p:cNvPicPr>
            <a:picLocks noChangeAspect="1"/>
          </p:cNvPicPr>
          <p:nvPr/>
        </p:nvPicPr>
        <p:blipFill rotWithShape="1">
          <a:blip r:embed="rId3">
            <a:extLst>
              <a:ext uri="{28A0092B-C50C-407E-A947-70E740481C1C}">
                <a14:useLocalDpi xmlns:a14="http://schemas.microsoft.com/office/drawing/2010/main" val="0"/>
              </a:ext>
            </a:extLst>
          </a:blip>
          <a:srcRect l="10296" t="44301" r="27768" b="32559"/>
          <a:stretch/>
        </p:blipFill>
        <p:spPr>
          <a:xfrm>
            <a:off x="342268" y="4412717"/>
            <a:ext cx="7661304" cy="1908233"/>
          </a:xfrm>
          <a:prstGeom prst="rect">
            <a:avLst/>
          </a:prstGeom>
        </p:spPr>
      </p:pic>
      <p:sp>
        <p:nvSpPr>
          <p:cNvPr id="7" name="Arrow: Left 6">
            <a:extLst>
              <a:ext uri="{FF2B5EF4-FFF2-40B4-BE49-F238E27FC236}">
                <a16:creationId xmlns:a16="http://schemas.microsoft.com/office/drawing/2014/main" id="{8657A190-F0D9-4258-B621-1DF4160C3942}"/>
              </a:ext>
            </a:extLst>
          </p:cNvPr>
          <p:cNvSpPr/>
          <p:nvPr/>
        </p:nvSpPr>
        <p:spPr>
          <a:xfrm>
            <a:off x="7951546" y="2292118"/>
            <a:ext cx="274812" cy="129786"/>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Left 7">
            <a:extLst>
              <a:ext uri="{FF2B5EF4-FFF2-40B4-BE49-F238E27FC236}">
                <a16:creationId xmlns:a16="http://schemas.microsoft.com/office/drawing/2014/main" id="{1B77E2B9-02E6-414B-975E-9DC0F5BD57ED}"/>
              </a:ext>
            </a:extLst>
          </p:cNvPr>
          <p:cNvSpPr/>
          <p:nvPr/>
        </p:nvSpPr>
        <p:spPr>
          <a:xfrm>
            <a:off x="7966540" y="3114859"/>
            <a:ext cx="274812" cy="129786"/>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Left 8">
            <a:extLst>
              <a:ext uri="{FF2B5EF4-FFF2-40B4-BE49-F238E27FC236}">
                <a16:creationId xmlns:a16="http://schemas.microsoft.com/office/drawing/2014/main" id="{21820983-3B09-4EC7-BF2F-BF403D00F56C}"/>
              </a:ext>
            </a:extLst>
          </p:cNvPr>
          <p:cNvSpPr/>
          <p:nvPr/>
        </p:nvSpPr>
        <p:spPr>
          <a:xfrm>
            <a:off x="7966540" y="3698895"/>
            <a:ext cx="274812" cy="129786"/>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Left 9">
            <a:extLst>
              <a:ext uri="{FF2B5EF4-FFF2-40B4-BE49-F238E27FC236}">
                <a16:creationId xmlns:a16="http://schemas.microsoft.com/office/drawing/2014/main" id="{DF33081E-27FC-490B-9BFE-F4BC5C4EEABB}"/>
              </a:ext>
            </a:extLst>
          </p:cNvPr>
          <p:cNvSpPr/>
          <p:nvPr/>
        </p:nvSpPr>
        <p:spPr>
          <a:xfrm>
            <a:off x="7968565" y="5043945"/>
            <a:ext cx="274812" cy="129786"/>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6D4DD221-896A-4E3F-AC94-40318BD3E251}"/>
                  </a:ext>
                </a:extLst>
              </p14:cNvPr>
              <p14:cNvContentPartPr/>
              <p14:nvPr/>
            </p14:nvContentPartPr>
            <p14:xfrm>
              <a:off x="923852" y="1968365"/>
              <a:ext cx="632160" cy="41760"/>
            </p14:xfrm>
          </p:contentPart>
        </mc:Choice>
        <mc:Fallback xmlns="">
          <p:pic>
            <p:nvPicPr>
              <p:cNvPr id="14" name="Ink 13">
                <a:extLst>
                  <a:ext uri="{FF2B5EF4-FFF2-40B4-BE49-F238E27FC236}">
                    <a16:creationId xmlns:a16="http://schemas.microsoft.com/office/drawing/2014/main" id="{6D4DD221-896A-4E3F-AC94-40318BD3E251}"/>
                  </a:ext>
                </a:extLst>
              </p:cNvPr>
              <p:cNvPicPr/>
              <p:nvPr/>
            </p:nvPicPr>
            <p:blipFill>
              <a:blip r:embed="rId5"/>
              <a:stretch>
                <a:fillRect/>
              </a:stretch>
            </p:blipFill>
            <p:spPr>
              <a:xfrm>
                <a:off x="887852" y="1896725"/>
                <a:ext cx="70380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7E57F47B-7741-44F1-86C0-98FDA4FBA45D}"/>
                  </a:ext>
                </a:extLst>
              </p14:cNvPr>
              <p14:cNvContentPartPr/>
              <p14:nvPr/>
            </p14:nvContentPartPr>
            <p14:xfrm>
              <a:off x="962732" y="2825525"/>
              <a:ext cx="525240" cy="10800"/>
            </p14:xfrm>
          </p:contentPart>
        </mc:Choice>
        <mc:Fallback xmlns="">
          <p:pic>
            <p:nvPicPr>
              <p:cNvPr id="15" name="Ink 14">
                <a:extLst>
                  <a:ext uri="{FF2B5EF4-FFF2-40B4-BE49-F238E27FC236}">
                    <a16:creationId xmlns:a16="http://schemas.microsoft.com/office/drawing/2014/main" id="{7E57F47B-7741-44F1-86C0-98FDA4FBA45D}"/>
                  </a:ext>
                </a:extLst>
              </p:cNvPr>
              <p:cNvPicPr/>
              <p:nvPr/>
            </p:nvPicPr>
            <p:blipFill>
              <a:blip r:embed="rId7"/>
              <a:stretch>
                <a:fillRect/>
              </a:stretch>
            </p:blipFill>
            <p:spPr>
              <a:xfrm>
                <a:off x="927092" y="2753525"/>
                <a:ext cx="59688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6" name="Ink 15">
                <a:extLst>
                  <a:ext uri="{FF2B5EF4-FFF2-40B4-BE49-F238E27FC236}">
                    <a16:creationId xmlns:a16="http://schemas.microsoft.com/office/drawing/2014/main" id="{B77A9950-CCAA-41E6-80BE-23BA08329723}"/>
                  </a:ext>
                </a:extLst>
              </p14:cNvPr>
              <p14:cNvContentPartPr/>
              <p14:nvPr/>
            </p14:nvContentPartPr>
            <p14:xfrm>
              <a:off x="1123292" y="3151685"/>
              <a:ext cx="257400" cy="19800"/>
            </p14:xfrm>
          </p:contentPart>
        </mc:Choice>
        <mc:Fallback xmlns="">
          <p:pic>
            <p:nvPicPr>
              <p:cNvPr id="16" name="Ink 15">
                <a:extLst>
                  <a:ext uri="{FF2B5EF4-FFF2-40B4-BE49-F238E27FC236}">
                    <a16:creationId xmlns:a16="http://schemas.microsoft.com/office/drawing/2014/main" id="{B77A9950-CCAA-41E6-80BE-23BA08329723}"/>
                  </a:ext>
                </a:extLst>
              </p:cNvPr>
              <p:cNvPicPr/>
              <p:nvPr/>
            </p:nvPicPr>
            <p:blipFill>
              <a:blip r:embed="rId9"/>
              <a:stretch>
                <a:fillRect/>
              </a:stretch>
            </p:blipFill>
            <p:spPr>
              <a:xfrm>
                <a:off x="1087652" y="3079685"/>
                <a:ext cx="32904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80E72A36-31E1-42E4-AAE1-580833F8203D}"/>
                  </a:ext>
                </a:extLst>
              </p14:cNvPr>
              <p14:cNvContentPartPr/>
              <p14:nvPr/>
            </p14:nvContentPartPr>
            <p14:xfrm>
              <a:off x="865892" y="3720125"/>
              <a:ext cx="734040" cy="35280"/>
            </p14:xfrm>
          </p:contentPart>
        </mc:Choice>
        <mc:Fallback xmlns="">
          <p:pic>
            <p:nvPicPr>
              <p:cNvPr id="17" name="Ink 16">
                <a:extLst>
                  <a:ext uri="{FF2B5EF4-FFF2-40B4-BE49-F238E27FC236}">
                    <a16:creationId xmlns:a16="http://schemas.microsoft.com/office/drawing/2014/main" id="{80E72A36-31E1-42E4-AAE1-580833F8203D}"/>
                  </a:ext>
                </a:extLst>
              </p:cNvPr>
              <p:cNvPicPr/>
              <p:nvPr/>
            </p:nvPicPr>
            <p:blipFill>
              <a:blip r:embed="rId11"/>
              <a:stretch>
                <a:fillRect/>
              </a:stretch>
            </p:blipFill>
            <p:spPr>
              <a:xfrm>
                <a:off x="829892" y="3648485"/>
                <a:ext cx="80568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8" name="Ink 17">
                <a:extLst>
                  <a:ext uri="{FF2B5EF4-FFF2-40B4-BE49-F238E27FC236}">
                    <a16:creationId xmlns:a16="http://schemas.microsoft.com/office/drawing/2014/main" id="{AEABFC4A-4C86-4BA7-8061-6E5FF1FDFF0E}"/>
                  </a:ext>
                </a:extLst>
              </p14:cNvPr>
              <p14:cNvContentPartPr/>
              <p14:nvPr/>
            </p14:nvContentPartPr>
            <p14:xfrm>
              <a:off x="1118252" y="5048165"/>
              <a:ext cx="309240" cy="34560"/>
            </p14:xfrm>
          </p:contentPart>
        </mc:Choice>
        <mc:Fallback xmlns="">
          <p:pic>
            <p:nvPicPr>
              <p:cNvPr id="18" name="Ink 17">
                <a:extLst>
                  <a:ext uri="{FF2B5EF4-FFF2-40B4-BE49-F238E27FC236}">
                    <a16:creationId xmlns:a16="http://schemas.microsoft.com/office/drawing/2014/main" id="{AEABFC4A-4C86-4BA7-8061-6E5FF1FDFF0E}"/>
                  </a:ext>
                </a:extLst>
              </p:cNvPr>
              <p:cNvPicPr/>
              <p:nvPr/>
            </p:nvPicPr>
            <p:blipFill>
              <a:blip r:embed="rId13"/>
              <a:stretch>
                <a:fillRect/>
              </a:stretch>
            </p:blipFill>
            <p:spPr>
              <a:xfrm>
                <a:off x="1082612" y="4976525"/>
                <a:ext cx="380880" cy="178200"/>
              </a:xfrm>
              <a:prstGeom prst="rect">
                <a:avLst/>
              </a:prstGeom>
            </p:spPr>
          </p:pic>
        </mc:Fallback>
      </mc:AlternateContent>
      <p:sp>
        <p:nvSpPr>
          <p:cNvPr id="19" name="TextBox 18">
            <a:extLst>
              <a:ext uri="{FF2B5EF4-FFF2-40B4-BE49-F238E27FC236}">
                <a16:creationId xmlns:a16="http://schemas.microsoft.com/office/drawing/2014/main" id="{0E5E11A4-DD9B-45B7-87CC-2A59A07E95EF}"/>
              </a:ext>
            </a:extLst>
          </p:cNvPr>
          <p:cNvSpPr txBox="1"/>
          <p:nvPr/>
        </p:nvSpPr>
        <p:spPr>
          <a:xfrm>
            <a:off x="8483068" y="1699385"/>
            <a:ext cx="3540320" cy="4247317"/>
          </a:xfrm>
          <a:prstGeom prst="rect">
            <a:avLst/>
          </a:prstGeom>
          <a:noFill/>
        </p:spPr>
        <p:txBody>
          <a:bodyPr wrap="square" rtlCol="0">
            <a:spAutoFit/>
          </a:bodyPr>
          <a:lstStyle/>
          <a:p>
            <a:r>
              <a:rPr lang="en-US" dirty="0">
                <a:solidFill>
                  <a:srgbClr val="FF0000"/>
                </a:solidFill>
              </a:rPr>
              <a:t>The substance is clearly getting distributed into the adrenal glands, liver, spleen, ovaries, bone marrow. Lymph nodes and all other organs. </a:t>
            </a:r>
          </a:p>
          <a:p>
            <a:endParaRPr lang="en-US" dirty="0">
              <a:solidFill>
                <a:srgbClr val="FF0000"/>
              </a:solidFill>
            </a:endParaRPr>
          </a:p>
          <a:p>
            <a:r>
              <a:rPr lang="en-US" dirty="0">
                <a:solidFill>
                  <a:srgbClr val="FF0000"/>
                </a:solidFill>
              </a:rPr>
              <a:t>Concentration in the liver, spleen and ovaries for females is still increasing when the study is stopped.</a:t>
            </a:r>
          </a:p>
          <a:p>
            <a:endParaRPr lang="en-US" dirty="0">
              <a:solidFill>
                <a:srgbClr val="FF0000"/>
              </a:solidFill>
            </a:endParaRPr>
          </a:p>
          <a:p>
            <a:r>
              <a:rPr lang="en-US" dirty="0">
                <a:solidFill>
                  <a:srgbClr val="FF0000"/>
                </a:solidFill>
              </a:rPr>
              <a:t>Even small amounts of mRNA/spike protein expressed in vital organs can have unknown, possibly catastrophic effects.</a:t>
            </a:r>
          </a:p>
          <a:p>
            <a:endParaRPr lang="en-US" dirty="0">
              <a:solidFill>
                <a:srgbClr val="FF0000"/>
              </a:solidFill>
            </a:endParaRPr>
          </a:p>
        </p:txBody>
      </p:sp>
      <p:sp>
        <p:nvSpPr>
          <p:cNvPr id="20" name="Arrow: Left 19">
            <a:extLst>
              <a:ext uri="{FF2B5EF4-FFF2-40B4-BE49-F238E27FC236}">
                <a16:creationId xmlns:a16="http://schemas.microsoft.com/office/drawing/2014/main" id="{F5DA90A2-A42E-4488-A9A8-FBE444F2E870}"/>
              </a:ext>
            </a:extLst>
          </p:cNvPr>
          <p:cNvSpPr/>
          <p:nvPr/>
        </p:nvSpPr>
        <p:spPr>
          <a:xfrm>
            <a:off x="7962893" y="1928951"/>
            <a:ext cx="274812" cy="129786"/>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Left 20">
            <a:extLst>
              <a:ext uri="{FF2B5EF4-FFF2-40B4-BE49-F238E27FC236}">
                <a16:creationId xmlns:a16="http://schemas.microsoft.com/office/drawing/2014/main" id="{D674F46D-0E9B-4F46-AC13-177F4C04E2BE}"/>
              </a:ext>
            </a:extLst>
          </p:cNvPr>
          <p:cNvSpPr/>
          <p:nvPr/>
        </p:nvSpPr>
        <p:spPr>
          <a:xfrm>
            <a:off x="7938977" y="3442358"/>
            <a:ext cx="274812" cy="129786"/>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14">
            <p14:nvContentPartPr>
              <p14:cNvPr id="3" name="Ink 2">
                <a:extLst>
                  <a:ext uri="{FF2B5EF4-FFF2-40B4-BE49-F238E27FC236}">
                    <a16:creationId xmlns:a16="http://schemas.microsoft.com/office/drawing/2014/main" id="{015F4640-CC69-40C0-9239-65F2C9496767}"/>
                  </a:ext>
                </a:extLst>
              </p14:cNvPr>
              <p14:cNvContentPartPr/>
              <p14:nvPr/>
            </p14:nvContentPartPr>
            <p14:xfrm>
              <a:off x="787772" y="2343125"/>
              <a:ext cx="865800" cy="27000"/>
            </p14:xfrm>
          </p:contentPart>
        </mc:Choice>
        <mc:Fallback xmlns="">
          <p:pic>
            <p:nvPicPr>
              <p:cNvPr id="3" name="Ink 2">
                <a:extLst>
                  <a:ext uri="{FF2B5EF4-FFF2-40B4-BE49-F238E27FC236}">
                    <a16:creationId xmlns:a16="http://schemas.microsoft.com/office/drawing/2014/main" id="{015F4640-CC69-40C0-9239-65F2C9496767}"/>
                  </a:ext>
                </a:extLst>
              </p:cNvPr>
              <p:cNvPicPr/>
              <p:nvPr/>
            </p:nvPicPr>
            <p:blipFill>
              <a:blip r:embed="rId15"/>
              <a:stretch>
                <a:fillRect/>
              </a:stretch>
            </p:blipFill>
            <p:spPr>
              <a:xfrm>
                <a:off x="752132" y="2271485"/>
                <a:ext cx="93744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 name="Ink 4">
                <a:extLst>
                  <a:ext uri="{FF2B5EF4-FFF2-40B4-BE49-F238E27FC236}">
                    <a16:creationId xmlns:a16="http://schemas.microsoft.com/office/drawing/2014/main" id="{62DAB34B-55B6-44E2-9AD2-5D0D40ECADF8}"/>
                  </a:ext>
                </a:extLst>
              </p14:cNvPr>
              <p14:cNvContentPartPr/>
              <p14:nvPr/>
            </p14:nvContentPartPr>
            <p14:xfrm>
              <a:off x="851132" y="3476765"/>
              <a:ext cx="764640" cy="55800"/>
            </p14:xfrm>
          </p:contentPart>
        </mc:Choice>
        <mc:Fallback xmlns="">
          <p:pic>
            <p:nvPicPr>
              <p:cNvPr id="5" name="Ink 4">
                <a:extLst>
                  <a:ext uri="{FF2B5EF4-FFF2-40B4-BE49-F238E27FC236}">
                    <a16:creationId xmlns:a16="http://schemas.microsoft.com/office/drawing/2014/main" id="{62DAB34B-55B6-44E2-9AD2-5D0D40ECADF8}"/>
                  </a:ext>
                </a:extLst>
              </p:cNvPr>
              <p:cNvPicPr/>
              <p:nvPr/>
            </p:nvPicPr>
            <p:blipFill>
              <a:blip r:embed="rId17"/>
              <a:stretch>
                <a:fillRect/>
              </a:stretch>
            </p:blipFill>
            <p:spPr>
              <a:xfrm>
                <a:off x="815132" y="3404765"/>
                <a:ext cx="836280" cy="199440"/>
              </a:xfrm>
              <a:prstGeom prst="rect">
                <a:avLst/>
              </a:prstGeom>
            </p:spPr>
          </p:pic>
        </mc:Fallback>
      </mc:AlternateContent>
    </p:spTree>
    <p:extLst>
      <p:ext uri="{BB962C8B-B14F-4D97-AF65-F5344CB8AC3E}">
        <p14:creationId xmlns:p14="http://schemas.microsoft.com/office/powerpoint/2010/main" val="984398899"/>
      </p:ext>
    </p:extLst>
  </p:cSld>
  <p:clrMapOvr>
    <a:masterClrMapping/>
  </p:clrMapOvr>
  <mc:AlternateContent xmlns:mc="http://schemas.openxmlformats.org/markup-compatibility/2006" xmlns:p14="http://schemas.microsoft.com/office/powerpoint/2010/main">
    <mc:Choice Requires="p14">
      <p:transition spd="slow" p14:dur="2000" advTm="152518"/>
    </mc:Choice>
    <mc:Fallback xmlns="">
      <p:transition spd="slow" advTm="15251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14A0AD36-3197-48F3-80E9-E246A18DD318}"/>
              </a:ext>
            </a:extLst>
          </p:cNvPr>
          <p:cNvPicPr>
            <a:picLocks noChangeAspect="1"/>
          </p:cNvPicPr>
          <p:nvPr/>
        </p:nvPicPr>
        <p:blipFill rotWithShape="1">
          <a:blip r:embed="rId2">
            <a:extLst>
              <a:ext uri="{28A0092B-C50C-407E-A947-70E740481C1C}">
                <a14:useLocalDpi xmlns:a14="http://schemas.microsoft.com/office/drawing/2010/main" val="0"/>
              </a:ext>
            </a:extLst>
          </a:blip>
          <a:srcRect l="18326" t="10237" r="25129" b="9333"/>
          <a:stretch/>
        </p:blipFill>
        <p:spPr>
          <a:xfrm>
            <a:off x="454251" y="176979"/>
            <a:ext cx="6743712" cy="6394901"/>
          </a:xfrm>
          <a:prstGeom prst="rect">
            <a:avLst/>
          </a:prstGeom>
        </p:spPr>
      </p:pic>
      <p:sp>
        <p:nvSpPr>
          <p:cNvPr id="6" name="Rectangle 5">
            <a:extLst>
              <a:ext uri="{FF2B5EF4-FFF2-40B4-BE49-F238E27FC236}">
                <a16:creationId xmlns:a16="http://schemas.microsoft.com/office/drawing/2014/main" id="{69E7341F-3EF0-4EB6-B4B4-5C48D65B5054}"/>
              </a:ext>
            </a:extLst>
          </p:cNvPr>
          <p:cNvSpPr/>
          <p:nvPr/>
        </p:nvSpPr>
        <p:spPr>
          <a:xfrm>
            <a:off x="1286059" y="595835"/>
            <a:ext cx="5804966" cy="8389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EE6EA21-0005-4D33-B35C-B4F76BA112AE}"/>
              </a:ext>
            </a:extLst>
          </p:cNvPr>
          <p:cNvSpPr txBox="1"/>
          <p:nvPr/>
        </p:nvSpPr>
        <p:spPr>
          <a:xfrm>
            <a:off x="7495160" y="671209"/>
            <a:ext cx="4285034" cy="646331"/>
          </a:xfrm>
          <a:prstGeom prst="rect">
            <a:avLst/>
          </a:prstGeom>
          <a:noFill/>
        </p:spPr>
        <p:txBody>
          <a:bodyPr wrap="square" rtlCol="0">
            <a:spAutoFit/>
          </a:bodyPr>
          <a:lstStyle/>
          <a:p>
            <a:r>
              <a:rPr lang="en-US" dirty="0">
                <a:solidFill>
                  <a:srgbClr val="FF0000"/>
                </a:solidFill>
              </a:rPr>
              <a:t>Pfizer was expecting the injections to be reaching blood stream directly.  </a:t>
            </a:r>
          </a:p>
        </p:txBody>
      </p:sp>
      <p:sp>
        <p:nvSpPr>
          <p:cNvPr id="8" name="Rectangle 7">
            <a:extLst>
              <a:ext uri="{FF2B5EF4-FFF2-40B4-BE49-F238E27FC236}">
                <a16:creationId xmlns:a16="http://schemas.microsoft.com/office/drawing/2014/main" id="{348B5BD1-BDDC-4EA8-BFF5-03C2FABD557A}"/>
              </a:ext>
            </a:extLst>
          </p:cNvPr>
          <p:cNvSpPr/>
          <p:nvPr/>
        </p:nvSpPr>
        <p:spPr>
          <a:xfrm>
            <a:off x="1327826" y="1814209"/>
            <a:ext cx="5948463" cy="14834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1809823-AC09-4DE9-A857-5F9189AD3073}"/>
              </a:ext>
            </a:extLst>
          </p:cNvPr>
          <p:cNvSpPr txBox="1"/>
          <p:nvPr/>
        </p:nvSpPr>
        <p:spPr>
          <a:xfrm>
            <a:off x="7495160" y="1866433"/>
            <a:ext cx="4285034" cy="1200329"/>
          </a:xfrm>
          <a:prstGeom prst="rect">
            <a:avLst/>
          </a:prstGeom>
          <a:noFill/>
        </p:spPr>
        <p:txBody>
          <a:bodyPr wrap="square" rtlCol="0">
            <a:spAutoFit/>
          </a:bodyPr>
          <a:lstStyle/>
          <a:p>
            <a:r>
              <a:rPr lang="en-US" dirty="0">
                <a:solidFill>
                  <a:srgbClr val="FF0000"/>
                </a:solidFill>
              </a:rPr>
              <a:t>The excipients are getting to the liver in large quantities, yet there are no safety pharmacology, or any follow up studies on studies of hepatotoxicity!</a:t>
            </a:r>
          </a:p>
        </p:txBody>
      </p:sp>
      <p:sp>
        <p:nvSpPr>
          <p:cNvPr id="10" name="Slide Number Placeholder 9">
            <a:extLst>
              <a:ext uri="{FF2B5EF4-FFF2-40B4-BE49-F238E27FC236}">
                <a16:creationId xmlns:a16="http://schemas.microsoft.com/office/drawing/2014/main" id="{60D1F856-A320-458F-8C11-7EC0EAB03B80}"/>
              </a:ext>
            </a:extLst>
          </p:cNvPr>
          <p:cNvSpPr>
            <a:spLocks noGrp="1"/>
          </p:cNvSpPr>
          <p:nvPr>
            <p:ph type="sldNum" sz="quarter" idx="12"/>
          </p:nvPr>
        </p:nvSpPr>
        <p:spPr/>
        <p:txBody>
          <a:bodyPr/>
          <a:lstStyle/>
          <a:p>
            <a:fld id="{189FD730-24FD-4596-8014-4AC27DBE91D4}" type="slidenum">
              <a:rPr lang="en-US" smtClean="0"/>
              <a:t>9</a:t>
            </a:fld>
            <a:endParaRPr lang="en-US"/>
          </a:p>
        </p:txBody>
      </p:sp>
      <p:sp>
        <p:nvSpPr>
          <p:cNvPr id="2" name="Arrow: Left 1">
            <a:extLst>
              <a:ext uri="{FF2B5EF4-FFF2-40B4-BE49-F238E27FC236}">
                <a16:creationId xmlns:a16="http://schemas.microsoft.com/office/drawing/2014/main" id="{F3DD669C-6DCB-47D0-9A5F-11A1E45D3E6A}"/>
              </a:ext>
            </a:extLst>
          </p:cNvPr>
          <p:cNvSpPr/>
          <p:nvPr/>
        </p:nvSpPr>
        <p:spPr>
          <a:xfrm>
            <a:off x="7125510" y="4519554"/>
            <a:ext cx="466928" cy="340468"/>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F6EE0BA-EB09-4A5E-925D-F2293C57D008}"/>
              </a:ext>
            </a:extLst>
          </p:cNvPr>
          <p:cNvSpPr txBox="1"/>
          <p:nvPr/>
        </p:nvSpPr>
        <p:spPr>
          <a:xfrm>
            <a:off x="7569737" y="4228123"/>
            <a:ext cx="4285034" cy="923330"/>
          </a:xfrm>
          <a:prstGeom prst="rect">
            <a:avLst/>
          </a:prstGeom>
          <a:noFill/>
        </p:spPr>
        <p:txBody>
          <a:bodyPr wrap="square" rtlCol="0">
            <a:spAutoFit/>
          </a:bodyPr>
          <a:lstStyle/>
          <a:p>
            <a:r>
              <a:rPr lang="en-US" dirty="0">
                <a:solidFill>
                  <a:srgbClr val="FF0000"/>
                </a:solidFill>
              </a:rPr>
              <a:t>ALC-0315: no decrease of concentration at 300h after injection.  No data on if/when it was cleared from liver.</a:t>
            </a:r>
          </a:p>
        </p:txBody>
      </p:sp>
    </p:spTree>
    <p:extLst>
      <p:ext uri="{BB962C8B-B14F-4D97-AF65-F5344CB8AC3E}">
        <p14:creationId xmlns:p14="http://schemas.microsoft.com/office/powerpoint/2010/main" val="2853045659"/>
      </p:ext>
    </p:extLst>
  </p:cSld>
  <p:clrMapOvr>
    <a:masterClrMapping/>
  </p:clrMapOvr>
  <mc:AlternateContent xmlns:mc="http://schemas.openxmlformats.org/markup-compatibility/2006" xmlns:p14="http://schemas.microsoft.com/office/powerpoint/2010/main">
    <mc:Choice Requires="p14">
      <p:transition spd="slow" p14:dur="2000" advTm="56282"/>
    </mc:Choice>
    <mc:Fallback xmlns="">
      <p:transition spd="slow" advTm="5628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726AF-2B35-4A8F-8441-5080E5D5512A}"/>
              </a:ext>
            </a:extLst>
          </p:cNvPr>
          <p:cNvSpPr>
            <a:spLocks noGrp="1"/>
          </p:cNvSpPr>
          <p:nvPr>
            <p:ph type="title"/>
          </p:nvPr>
        </p:nvSpPr>
        <p:spPr>
          <a:xfrm>
            <a:off x="359923" y="1967266"/>
            <a:ext cx="3297677" cy="2547257"/>
          </a:xfrm>
          <a:noFill/>
        </p:spPr>
        <p:txBody>
          <a:bodyPr vert="horz" lIns="91440" tIns="45720" rIns="91440" bIns="45720" rtlCol="0" anchor="ctr">
            <a:normAutofit fontScale="90000"/>
          </a:bodyPr>
          <a:lstStyle/>
          <a:p>
            <a:pPr algn="ctr"/>
            <a:r>
              <a:rPr lang="en-US" sz="3600" kern="1200" dirty="0">
                <a:solidFill>
                  <a:srgbClr val="FF0000"/>
                </a:solidFill>
                <a:latin typeface="+mj-lt"/>
                <a:ea typeface="+mj-ea"/>
                <a:cs typeface="+mj-cs"/>
              </a:rPr>
              <a:t>Liver Injury with Cov19 Injections: Numerous reports and published studies</a:t>
            </a:r>
          </a:p>
        </p:txBody>
      </p:sp>
      <p:pic>
        <p:nvPicPr>
          <p:cNvPr id="6" name="Picture 5" descr="Graphical user interface, text, application&#10;&#10;Description automatically generated">
            <a:extLst>
              <a:ext uri="{FF2B5EF4-FFF2-40B4-BE49-F238E27FC236}">
                <a16:creationId xmlns:a16="http://schemas.microsoft.com/office/drawing/2014/main" id="{E35072B5-E45B-4FDF-AEEF-F751D4E98E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054" y="34048"/>
            <a:ext cx="4558750" cy="6778810"/>
          </a:xfrm>
          <a:prstGeom prst="rect">
            <a:avLst/>
          </a:prstGeom>
        </p:spPr>
      </p:pic>
      <p:sp>
        <p:nvSpPr>
          <p:cNvPr id="4" name="Slide Number Placeholder 3">
            <a:extLst>
              <a:ext uri="{FF2B5EF4-FFF2-40B4-BE49-F238E27FC236}">
                <a16:creationId xmlns:a16="http://schemas.microsoft.com/office/drawing/2014/main" id="{4370D618-7CE2-4723-80E4-C8A6ADEA6A8D}"/>
              </a:ext>
            </a:extLst>
          </p:cNvPr>
          <p:cNvSpPr>
            <a:spLocks noGrp="1"/>
          </p:cNvSpPr>
          <p:nvPr>
            <p:ph type="sldNum" sz="quarter" idx="12"/>
          </p:nvPr>
        </p:nvSpPr>
        <p:spPr>
          <a:xfrm>
            <a:off x="11034184" y="6356350"/>
            <a:ext cx="514349" cy="365125"/>
          </a:xfrm>
        </p:spPr>
        <p:txBody>
          <a:bodyPr vert="horz" lIns="91440" tIns="45720" rIns="91440" bIns="45720" rtlCol="0" anchor="ctr">
            <a:normAutofit/>
          </a:bodyPr>
          <a:lstStyle/>
          <a:p>
            <a:pPr>
              <a:spcAft>
                <a:spcPts val="600"/>
              </a:spcAft>
            </a:pPr>
            <a:fld id="{189FD730-24FD-4596-8014-4AC27DBE91D4}" type="slidenum">
              <a:rPr lang="en-US">
                <a:solidFill>
                  <a:schemeClr val="tx1">
                    <a:alpha val="80000"/>
                  </a:schemeClr>
                </a:solidFill>
              </a:rPr>
              <a:pPr>
                <a:spcAft>
                  <a:spcPts val="600"/>
                </a:spcAft>
              </a:pPr>
              <a:t>10</a:t>
            </a:fld>
            <a:endParaRPr lang="en-US">
              <a:solidFill>
                <a:schemeClr val="tx1">
                  <a:alpha val="80000"/>
                </a:schemeClr>
              </a:solidFill>
            </a:endParaRPr>
          </a:p>
        </p:txBody>
      </p:sp>
    </p:spTree>
    <p:extLst>
      <p:ext uri="{BB962C8B-B14F-4D97-AF65-F5344CB8AC3E}">
        <p14:creationId xmlns:p14="http://schemas.microsoft.com/office/powerpoint/2010/main" val="279497180"/>
      </p:ext>
    </p:extLst>
  </p:cSld>
  <p:clrMapOvr>
    <a:masterClrMapping/>
  </p:clrMapOvr>
  <mc:AlternateContent xmlns:mc="http://schemas.openxmlformats.org/markup-compatibility/2006" xmlns:p14="http://schemas.microsoft.com/office/powerpoint/2010/main">
    <mc:Choice Requires="p14">
      <p:transition spd="slow" p14:dur="2000" advTm="76497"/>
    </mc:Choice>
    <mc:Fallback xmlns="">
      <p:transition spd="slow" advTm="7649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E496B-B010-44B4-A5CC-F01870542DC6}"/>
              </a:ext>
            </a:extLst>
          </p:cNvPr>
          <p:cNvSpPr>
            <a:spLocks noGrp="1"/>
          </p:cNvSpPr>
          <p:nvPr>
            <p:ph type="title"/>
          </p:nvPr>
        </p:nvSpPr>
        <p:spPr/>
        <p:txBody>
          <a:bodyPr/>
          <a:lstStyle/>
          <a:p>
            <a:r>
              <a:rPr lang="en-US" dirty="0"/>
              <a:t>Summary of PK for PfizerC19 Injection:</a:t>
            </a:r>
          </a:p>
        </p:txBody>
      </p:sp>
      <p:sp>
        <p:nvSpPr>
          <p:cNvPr id="3" name="Content Placeholder 2">
            <a:extLst>
              <a:ext uri="{FF2B5EF4-FFF2-40B4-BE49-F238E27FC236}">
                <a16:creationId xmlns:a16="http://schemas.microsoft.com/office/drawing/2014/main" id="{8A633942-DABE-4BF1-933E-3E4207F293F9}"/>
              </a:ext>
            </a:extLst>
          </p:cNvPr>
          <p:cNvSpPr>
            <a:spLocks noGrp="1"/>
          </p:cNvSpPr>
          <p:nvPr>
            <p:ph idx="1"/>
          </p:nvPr>
        </p:nvSpPr>
        <p:spPr>
          <a:xfrm>
            <a:off x="651753" y="1690688"/>
            <a:ext cx="10189724" cy="4351338"/>
          </a:xfrm>
        </p:spPr>
        <p:txBody>
          <a:bodyPr>
            <a:normAutofit/>
          </a:bodyPr>
          <a:lstStyle/>
          <a:p>
            <a:r>
              <a:rPr lang="en-US" dirty="0"/>
              <a:t>Pfizer chose to study PK/distribution for lipid delivery vehicle only:</a:t>
            </a:r>
          </a:p>
          <a:p>
            <a:pPr lvl="1"/>
            <a:r>
              <a:rPr lang="en-US" dirty="0"/>
              <a:t>Not all studies contained the same formulations of lipids</a:t>
            </a:r>
          </a:p>
          <a:p>
            <a:pPr lvl="1"/>
            <a:r>
              <a:rPr lang="en-US" dirty="0"/>
              <a:t>Did not study how the spike protein would be distributed and expressed, and what toxicities it might cause</a:t>
            </a:r>
          </a:p>
          <a:p>
            <a:pPr lvl="1"/>
            <a:r>
              <a:rPr lang="en-US" dirty="0"/>
              <a:t>Did not fully characterize time course of distribution, esp. for females</a:t>
            </a:r>
          </a:p>
          <a:p>
            <a:pPr lvl="1"/>
            <a:r>
              <a:rPr lang="en-US" dirty="0"/>
              <a:t>Demonstrated high concentrations of lipid nanoparticles (which would be carrying mRNA and expressing toxic spike protein in major organs) and then chose not to study it any further. </a:t>
            </a:r>
          </a:p>
          <a:p>
            <a:r>
              <a:rPr lang="en-US" dirty="0"/>
              <a:t>Regulators did not question any of this!</a:t>
            </a:r>
          </a:p>
        </p:txBody>
      </p:sp>
      <p:sp>
        <p:nvSpPr>
          <p:cNvPr id="4" name="Slide Number Placeholder 3">
            <a:extLst>
              <a:ext uri="{FF2B5EF4-FFF2-40B4-BE49-F238E27FC236}">
                <a16:creationId xmlns:a16="http://schemas.microsoft.com/office/drawing/2014/main" id="{341162CC-09C7-444C-9B6B-FAEE65DD25F1}"/>
              </a:ext>
            </a:extLst>
          </p:cNvPr>
          <p:cNvSpPr>
            <a:spLocks noGrp="1"/>
          </p:cNvSpPr>
          <p:nvPr>
            <p:ph type="sldNum" sz="quarter" idx="12"/>
          </p:nvPr>
        </p:nvSpPr>
        <p:spPr/>
        <p:txBody>
          <a:bodyPr/>
          <a:lstStyle/>
          <a:p>
            <a:fld id="{189FD730-24FD-4596-8014-4AC27DBE91D4}" type="slidenum">
              <a:rPr lang="en-US" smtClean="0"/>
              <a:t>11</a:t>
            </a:fld>
            <a:endParaRPr lang="en-US"/>
          </a:p>
        </p:txBody>
      </p:sp>
    </p:spTree>
    <p:extLst>
      <p:ext uri="{BB962C8B-B14F-4D97-AF65-F5344CB8AC3E}">
        <p14:creationId xmlns:p14="http://schemas.microsoft.com/office/powerpoint/2010/main" val="3286090452"/>
      </p:ext>
    </p:extLst>
  </p:cSld>
  <p:clrMapOvr>
    <a:masterClrMapping/>
  </p:clrMapOvr>
  <mc:AlternateContent xmlns:mc="http://schemas.openxmlformats.org/markup-compatibility/2006" xmlns:p14="http://schemas.microsoft.com/office/powerpoint/2010/main">
    <mc:Choice Requires="p14">
      <p:transition spd="slow" p14:dur="2000" advTm="96558"/>
    </mc:Choice>
    <mc:Fallback xmlns="">
      <p:transition spd="slow" advTm="96558"/>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998F8-1FC2-45D8-B627-A09005344969}"/>
              </a:ext>
            </a:extLst>
          </p:cNvPr>
          <p:cNvSpPr>
            <a:spLocks noGrp="1"/>
          </p:cNvSpPr>
          <p:nvPr>
            <p:ph type="title"/>
          </p:nvPr>
        </p:nvSpPr>
        <p:spPr/>
        <p:txBody>
          <a:bodyPr/>
          <a:lstStyle/>
          <a:p>
            <a:r>
              <a:rPr lang="en-US" dirty="0"/>
              <a:t>Toxicology: Study of harmful effects of substances </a:t>
            </a:r>
          </a:p>
        </p:txBody>
      </p:sp>
      <p:sp>
        <p:nvSpPr>
          <p:cNvPr id="4" name="Slide Number Placeholder 3">
            <a:extLst>
              <a:ext uri="{FF2B5EF4-FFF2-40B4-BE49-F238E27FC236}">
                <a16:creationId xmlns:a16="http://schemas.microsoft.com/office/drawing/2014/main" id="{CF118503-C328-41C8-B15F-9F682558C563}"/>
              </a:ext>
            </a:extLst>
          </p:cNvPr>
          <p:cNvSpPr>
            <a:spLocks noGrp="1"/>
          </p:cNvSpPr>
          <p:nvPr>
            <p:ph type="sldNum" sz="quarter" idx="12"/>
          </p:nvPr>
        </p:nvSpPr>
        <p:spPr/>
        <p:txBody>
          <a:bodyPr/>
          <a:lstStyle/>
          <a:p>
            <a:fld id="{189FD730-24FD-4596-8014-4AC27DBE91D4}" type="slidenum">
              <a:rPr lang="en-US" smtClean="0"/>
              <a:t>12</a:t>
            </a:fld>
            <a:endParaRPr lang="en-US"/>
          </a:p>
        </p:txBody>
      </p:sp>
      <p:pic>
        <p:nvPicPr>
          <p:cNvPr id="6" name="Picture 5">
            <a:extLst>
              <a:ext uri="{FF2B5EF4-FFF2-40B4-BE49-F238E27FC236}">
                <a16:creationId xmlns:a16="http://schemas.microsoft.com/office/drawing/2014/main" id="{C4BF8E1C-D268-40DC-A46C-3981F3B64858}"/>
              </a:ext>
            </a:extLst>
          </p:cNvPr>
          <p:cNvPicPr>
            <a:picLocks noChangeAspect="1"/>
          </p:cNvPicPr>
          <p:nvPr/>
        </p:nvPicPr>
        <p:blipFill>
          <a:blip r:embed="rId2"/>
          <a:stretch>
            <a:fillRect/>
          </a:stretch>
        </p:blipFill>
        <p:spPr>
          <a:xfrm>
            <a:off x="113060" y="1867059"/>
            <a:ext cx="11369103" cy="2820513"/>
          </a:xfrm>
          <a:prstGeom prst="rect">
            <a:avLst/>
          </a:prstGeom>
        </p:spPr>
      </p:pic>
      <p:sp>
        <p:nvSpPr>
          <p:cNvPr id="7" name="TextBox 6">
            <a:extLst>
              <a:ext uri="{FF2B5EF4-FFF2-40B4-BE49-F238E27FC236}">
                <a16:creationId xmlns:a16="http://schemas.microsoft.com/office/drawing/2014/main" id="{443D6AE7-B53F-4C63-93BB-D2AE3A20D3A8}"/>
              </a:ext>
            </a:extLst>
          </p:cNvPr>
          <p:cNvSpPr txBox="1"/>
          <p:nvPr/>
        </p:nvSpPr>
        <p:spPr>
          <a:xfrm>
            <a:off x="6750995" y="1317447"/>
            <a:ext cx="2120629" cy="646331"/>
          </a:xfrm>
          <a:prstGeom prst="rect">
            <a:avLst/>
          </a:prstGeom>
          <a:noFill/>
        </p:spPr>
        <p:txBody>
          <a:bodyPr wrap="square" rtlCol="0">
            <a:spAutoFit/>
          </a:bodyPr>
          <a:lstStyle/>
          <a:p>
            <a:r>
              <a:rPr lang="en-US" dirty="0">
                <a:solidFill>
                  <a:srgbClr val="FF0000"/>
                </a:solidFill>
              </a:rPr>
              <a:t>Different version of product</a:t>
            </a:r>
          </a:p>
        </p:txBody>
      </p:sp>
      <p:cxnSp>
        <p:nvCxnSpPr>
          <p:cNvPr id="9" name="Straight Arrow Connector 8">
            <a:extLst>
              <a:ext uri="{FF2B5EF4-FFF2-40B4-BE49-F238E27FC236}">
                <a16:creationId xmlns:a16="http://schemas.microsoft.com/office/drawing/2014/main" id="{F7952954-99D5-4792-8BB9-DFA7AE411B51}"/>
              </a:ext>
            </a:extLst>
          </p:cNvPr>
          <p:cNvCxnSpPr>
            <a:cxnSpLocks/>
          </p:cNvCxnSpPr>
          <p:nvPr/>
        </p:nvCxnSpPr>
        <p:spPr>
          <a:xfrm flipH="1">
            <a:off x="7349247" y="1867059"/>
            <a:ext cx="111868" cy="43839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C23ED45-5E27-4A2B-B3A8-6A6C27A4D9B8}"/>
              </a:ext>
            </a:extLst>
          </p:cNvPr>
          <p:cNvSpPr/>
          <p:nvPr/>
        </p:nvSpPr>
        <p:spPr>
          <a:xfrm>
            <a:off x="5797685" y="3263630"/>
            <a:ext cx="1726659" cy="4383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97D6796-EDA0-4622-AE54-ABC965F6F1E7}"/>
              </a:ext>
            </a:extLst>
          </p:cNvPr>
          <p:cNvSpPr/>
          <p:nvPr/>
        </p:nvSpPr>
        <p:spPr>
          <a:xfrm>
            <a:off x="5804170" y="2219532"/>
            <a:ext cx="1726659" cy="43839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C07A24B-ADE9-4AC0-9601-FBB84CD48D11}"/>
              </a:ext>
            </a:extLst>
          </p:cNvPr>
          <p:cNvSpPr txBox="1"/>
          <p:nvPr/>
        </p:nvSpPr>
        <p:spPr>
          <a:xfrm>
            <a:off x="5839031" y="3979582"/>
            <a:ext cx="2120629" cy="369332"/>
          </a:xfrm>
          <a:prstGeom prst="rect">
            <a:avLst/>
          </a:prstGeom>
          <a:noFill/>
        </p:spPr>
        <p:txBody>
          <a:bodyPr wrap="square" rtlCol="0">
            <a:spAutoFit/>
          </a:bodyPr>
          <a:lstStyle/>
          <a:p>
            <a:r>
              <a:rPr lang="en-US" dirty="0">
                <a:solidFill>
                  <a:srgbClr val="FF0000"/>
                </a:solidFill>
              </a:rPr>
              <a:t>Non-GLP study</a:t>
            </a:r>
          </a:p>
        </p:txBody>
      </p:sp>
      <p:cxnSp>
        <p:nvCxnSpPr>
          <p:cNvPr id="15" name="Straight Arrow Connector 14">
            <a:extLst>
              <a:ext uri="{FF2B5EF4-FFF2-40B4-BE49-F238E27FC236}">
                <a16:creationId xmlns:a16="http://schemas.microsoft.com/office/drawing/2014/main" id="{6FFEF5FE-DB16-48E7-A612-BCD693925B63}"/>
              </a:ext>
            </a:extLst>
          </p:cNvPr>
          <p:cNvCxnSpPr/>
          <p:nvPr/>
        </p:nvCxnSpPr>
        <p:spPr>
          <a:xfrm flipV="1">
            <a:off x="6906638" y="3750014"/>
            <a:ext cx="82685" cy="2684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2DB3DE1-BDA9-4398-8154-EEC56526244F}"/>
              </a:ext>
            </a:extLst>
          </p:cNvPr>
          <p:cNvSpPr txBox="1"/>
          <p:nvPr/>
        </p:nvSpPr>
        <p:spPr>
          <a:xfrm>
            <a:off x="997087" y="4893013"/>
            <a:ext cx="7320062" cy="646331"/>
          </a:xfrm>
          <a:prstGeom prst="rect">
            <a:avLst/>
          </a:prstGeom>
          <a:noFill/>
        </p:spPr>
        <p:txBody>
          <a:bodyPr wrap="square" rtlCol="0">
            <a:spAutoFit/>
          </a:bodyPr>
          <a:lstStyle/>
          <a:p>
            <a:r>
              <a:rPr lang="en-US" dirty="0">
                <a:solidFill>
                  <a:srgbClr val="FF0000"/>
                </a:solidFill>
              </a:rPr>
              <a:t>Only 1 study was done for the “correct” version and in a validated setting, let’s review…</a:t>
            </a:r>
          </a:p>
        </p:txBody>
      </p:sp>
      <mc:AlternateContent xmlns:mc="http://schemas.openxmlformats.org/markup-compatibility/2006" xmlns:p14="http://schemas.microsoft.com/office/powerpoint/2010/main">
        <mc:Choice Requires="p14">
          <p:contentPart p14:bwMode="auto" r:id="rId3">
            <p14:nvContentPartPr>
              <p14:cNvPr id="18" name="Ink 17">
                <a:extLst>
                  <a:ext uri="{FF2B5EF4-FFF2-40B4-BE49-F238E27FC236}">
                    <a16:creationId xmlns:a16="http://schemas.microsoft.com/office/drawing/2014/main" id="{2FE71643-3A6C-4982-BDE9-DD48D99BA07A}"/>
                  </a:ext>
                </a:extLst>
              </p14:cNvPr>
              <p14:cNvContentPartPr/>
              <p14:nvPr/>
            </p14:nvContentPartPr>
            <p14:xfrm>
              <a:off x="685708" y="2849355"/>
              <a:ext cx="9978840" cy="142920"/>
            </p14:xfrm>
          </p:contentPart>
        </mc:Choice>
        <mc:Fallback xmlns="">
          <p:pic>
            <p:nvPicPr>
              <p:cNvPr id="18" name="Ink 17">
                <a:extLst>
                  <a:ext uri="{FF2B5EF4-FFF2-40B4-BE49-F238E27FC236}">
                    <a16:creationId xmlns:a16="http://schemas.microsoft.com/office/drawing/2014/main" id="{2FE71643-3A6C-4982-BDE9-DD48D99BA07A}"/>
                  </a:ext>
                </a:extLst>
              </p:cNvPr>
              <p:cNvPicPr/>
              <p:nvPr/>
            </p:nvPicPr>
            <p:blipFill>
              <a:blip r:embed="rId4"/>
              <a:stretch>
                <a:fillRect/>
              </a:stretch>
            </p:blipFill>
            <p:spPr>
              <a:xfrm>
                <a:off x="613708" y="2705355"/>
                <a:ext cx="10122480" cy="430560"/>
              </a:xfrm>
              <a:prstGeom prst="rect">
                <a:avLst/>
              </a:prstGeom>
            </p:spPr>
          </p:pic>
        </mc:Fallback>
      </mc:AlternateContent>
    </p:spTree>
    <p:extLst>
      <p:ext uri="{BB962C8B-B14F-4D97-AF65-F5344CB8AC3E}">
        <p14:creationId xmlns:p14="http://schemas.microsoft.com/office/powerpoint/2010/main" val="1447946112"/>
      </p:ext>
    </p:extLst>
  </p:cSld>
  <p:clrMapOvr>
    <a:masterClrMapping/>
  </p:clrMapOvr>
  <mc:AlternateContent xmlns:mc="http://schemas.openxmlformats.org/markup-compatibility/2006" xmlns:p14="http://schemas.microsoft.com/office/powerpoint/2010/main">
    <mc:Choice Requires="p14">
      <p:transition spd="slow" p14:dur="2000" advTm="118711"/>
    </mc:Choice>
    <mc:Fallback xmlns="">
      <p:transition spd="slow" advTm="11871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5AF31-DB12-4FB9-90F1-FF2E45BDD147}"/>
              </a:ext>
            </a:extLst>
          </p:cNvPr>
          <p:cNvSpPr>
            <a:spLocks noGrp="1"/>
          </p:cNvSpPr>
          <p:nvPr>
            <p:ph type="title"/>
          </p:nvPr>
        </p:nvSpPr>
        <p:spPr/>
        <p:txBody>
          <a:bodyPr/>
          <a:lstStyle/>
          <a:p>
            <a:r>
              <a:rPr lang="en-US" dirty="0"/>
              <a:t>Pfizer Claims “No Systemic Effects” in a Rat Toxicity Study</a:t>
            </a:r>
          </a:p>
        </p:txBody>
      </p:sp>
      <p:sp>
        <p:nvSpPr>
          <p:cNvPr id="3" name="Content Placeholder 2">
            <a:extLst>
              <a:ext uri="{FF2B5EF4-FFF2-40B4-BE49-F238E27FC236}">
                <a16:creationId xmlns:a16="http://schemas.microsoft.com/office/drawing/2014/main" id="{139CDA15-B5B5-4008-A0F1-AF33F5BDD845}"/>
              </a:ext>
            </a:extLst>
          </p:cNvPr>
          <p:cNvSpPr>
            <a:spLocks noGrp="1"/>
          </p:cNvSpPr>
          <p:nvPr>
            <p:ph idx="1"/>
          </p:nvPr>
        </p:nvSpPr>
        <p:spPr>
          <a:xfrm>
            <a:off x="838200" y="1847850"/>
            <a:ext cx="10515600" cy="4351338"/>
          </a:xfrm>
        </p:spPr>
        <p:txBody>
          <a:bodyPr>
            <a:normAutofit/>
          </a:bodyPr>
          <a:lstStyle/>
          <a:p>
            <a:r>
              <a:rPr lang="en-US" sz="2400" dirty="0"/>
              <a:t>20% decrease in food consumption, and increase in body temperature (fever), weight loss</a:t>
            </a:r>
          </a:p>
          <a:p>
            <a:r>
              <a:rPr lang="en-US" sz="2400" dirty="0"/>
              <a:t>Clinical pathology changes consistent with inflammation</a:t>
            </a:r>
          </a:p>
          <a:p>
            <a:r>
              <a:rPr lang="en-US" sz="2400" dirty="0"/>
              <a:t>Increase in lab parameters, still increasing at the time the study was stopped! </a:t>
            </a:r>
          </a:p>
          <a:p>
            <a:pPr lvl="1"/>
            <a:r>
              <a:rPr lang="en-US" sz="2000" dirty="0"/>
              <a:t>3X WBC, 7X neutrophils, 3X monocytes, 13X LUC</a:t>
            </a:r>
          </a:p>
          <a:p>
            <a:pPr lvl="1"/>
            <a:r>
              <a:rPr lang="en-US" sz="2000" dirty="0"/>
              <a:t>2.5X Fibrinogen, 39X alpha1-acid Glycoprotein, 71X alpha2 Macroglobulin</a:t>
            </a:r>
          </a:p>
          <a:p>
            <a:r>
              <a:rPr lang="en-US" sz="2400" dirty="0"/>
              <a:t>Increase in spleen weight 1.5X</a:t>
            </a:r>
          </a:p>
          <a:p>
            <a:r>
              <a:rPr lang="en-US" sz="2400" dirty="0"/>
              <a:t>Enlarged draining lymph nodes (not recovered at the end of study)</a:t>
            </a:r>
          </a:p>
          <a:p>
            <a:r>
              <a:rPr lang="en-US" sz="2400" dirty="0"/>
              <a:t>Pathology findings in lymph nodes, liver, spleen, bone marrow noted and ignored</a:t>
            </a:r>
          </a:p>
        </p:txBody>
      </p:sp>
      <p:sp>
        <p:nvSpPr>
          <p:cNvPr id="4" name="Slide Number Placeholder 3">
            <a:extLst>
              <a:ext uri="{FF2B5EF4-FFF2-40B4-BE49-F238E27FC236}">
                <a16:creationId xmlns:a16="http://schemas.microsoft.com/office/drawing/2014/main" id="{B659CE7C-C438-458C-9A9A-C3D40E0609E7}"/>
              </a:ext>
            </a:extLst>
          </p:cNvPr>
          <p:cNvSpPr>
            <a:spLocks noGrp="1"/>
          </p:cNvSpPr>
          <p:nvPr>
            <p:ph type="sldNum" sz="quarter" idx="12"/>
          </p:nvPr>
        </p:nvSpPr>
        <p:spPr/>
        <p:txBody>
          <a:bodyPr/>
          <a:lstStyle/>
          <a:p>
            <a:fld id="{189FD730-24FD-4596-8014-4AC27DBE91D4}" type="slidenum">
              <a:rPr lang="en-US" smtClean="0"/>
              <a:t>13</a:t>
            </a:fld>
            <a:endParaRPr lang="en-US"/>
          </a:p>
        </p:txBody>
      </p:sp>
      <p:sp>
        <p:nvSpPr>
          <p:cNvPr id="5" name="TextBox 4">
            <a:extLst>
              <a:ext uri="{FF2B5EF4-FFF2-40B4-BE49-F238E27FC236}">
                <a16:creationId xmlns:a16="http://schemas.microsoft.com/office/drawing/2014/main" id="{5759AFBF-B30E-4C16-A744-AD2360781571}"/>
              </a:ext>
            </a:extLst>
          </p:cNvPr>
          <p:cNvSpPr txBox="1"/>
          <p:nvPr/>
        </p:nvSpPr>
        <p:spPr>
          <a:xfrm>
            <a:off x="1313234" y="5894287"/>
            <a:ext cx="8954310" cy="369332"/>
          </a:xfrm>
          <a:prstGeom prst="rect">
            <a:avLst/>
          </a:prstGeom>
          <a:solidFill>
            <a:schemeClr val="accent2">
              <a:lumMod val="60000"/>
              <a:lumOff val="40000"/>
            </a:schemeClr>
          </a:solidFill>
        </p:spPr>
        <p:txBody>
          <a:bodyPr wrap="square" rtlCol="0">
            <a:spAutoFit/>
          </a:bodyPr>
          <a:lstStyle/>
          <a:p>
            <a:pPr algn="ctr"/>
            <a:r>
              <a:rPr lang="en-US" dirty="0"/>
              <a:t>Pfizer waived all of this off as “immune system is reacting, and it will be ok”.</a:t>
            </a:r>
          </a:p>
        </p:txBody>
      </p:sp>
    </p:spTree>
    <p:extLst>
      <p:ext uri="{BB962C8B-B14F-4D97-AF65-F5344CB8AC3E}">
        <p14:creationId xmlns:p14="http://schemas.microsoft.com/office/powerpoint/2010/main" val="200335196"/>
      </p:ext>
    </p:extLst>
  </p:cSld>
  <p:clrMapOvr>
    <a:masterClrMapping/>
  </p:clrMapOvr>
  <mc:AlternateContent xmlns:mc="http://schemas.openxmlformats.org/markup-compatibility/2006" xmlns:p14="http://schemas.microsoft.com/office/powerpoint/2010/main">
    <mc:Choice Requires="p14">
      <p:transition spd="slow" p14:dur="2000" advTm="206016"/>
    </mc:Choice>
    <mc:Fallback xmlns="">
      <p:transition spd="slow" advTm="20601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FC8C1-F8C5-4DFC-B0CA-40A6B939CD8B}"/>
              </a:ext>
            </a:extLst>
          </p:cNvPr>
          <p:cNvSpPr>
            <a:spLocks noGrp="1"/>
          </p:cNvSpPr>
          <p:nvPr>
            <p:ph type="title"/>
          </p:nvPr>
        </p:nvSpPr>
        <p:spPr/>
        <p:txBody>
          <a:bodyPr/>
          <a:lstStyle/>
          <a:p>
            <a:r>
              <a:rPr lang="en-US" dirty="0"/>
              <a:t>What is Safety Pharmacology?</a:t>
            </a:r>
          </a:p>
        </p:txBody>
      </p:sp>
      <p:sp>
        <p:nvSpPr>
          <p:cNvPr id="3" name="Content Placeholder 2">
            <a:extLst>
              <a:ext uri="{FF2B5EF4-FFF2-40B4-BE49-F238E27FC236}">
                <a16:creationId xmlns:a16="http://schemas.microsoft.com/office/drawing/2014/main" id="{62AD787C-89C8-4FD6-A76C-67CD2FEC9385}"/>
              </a:ext>
            </a:extLst>
          </p:cNvPr>
          <p:cNvSpPr>
            <a:spLocks noGrp="1"/>
          </p:cNvSpPr>
          <p:nvPr>
            <p:ph idx="1"/>
          </p:nvPr>
        </p:nvSpPr>
        <p:spPr/>
        <p:txBody>
          <a:bodyPr>
            <a:normAutofit fontScale="70000" lnSpcReduction="20000"/>
          </a:bodyPr>
          <a:lstStyle/>
          <a:p>
            <a:r>
              <a:rPr lang="en-US" dirty="0"/>
              <a:t>Safety pharmacology investigates potential undesirable pharmacodynamic effects of </a:t>
            </a:r>
            <a:r>
              <a:rPr lang="en-US" dirty="0">
                <a:solidFill>
                  <a:srgbClr val="FF0000"/>
                </a:solidFill>
              </a:rPr>
              <a:t>new medicines </a:t>
            </a:r>
            <a:r>
              <a:rPr lang="en-US" dirty="0"/>
              <a:t>on physiological functions in relation to exposure in the therapeutic range and above.</a:t>
            </a:r>
          </a:p>
          <a:p>
            <a:r>
              <a:rPr lang="en-US" dirty="0"/>
              <a:t>Primary organ systems (so-called core battery systems) are:</a:t>
            </a:r>
          </a:p>
          <a:p>
            <a:pPr lvl="1"/>
            <a:r>
              <a:rPr lang="en-US" dirty="0"/>
              <a:t>Central Nervous System</a:t>
            </a:r>
          </a:p>
          <a:p>
            <a:pPr lvl="1"/>
            <a:r>
              <a:rPr lang="en-US" dirty="0"/>
              <a:t>Cardiovascular System</a:t>
            </a:r>
          </a:p>
          <a:p>
            <a:pPr lvl="1"/>
            <a:r>
              <a:rPr lang="en-US" dirty="0"/>
              <a:t>Respiratory System</a:t>
            </a:r>
          </a:p>
          <a:p>
            <a:r>
              <a:rPr lang="en-US" dirty="0"/>
              <a:t>Secondary organ systems of interest are:</a:t>
            </a:r>
          </a:p>
          <a:p>
            <a:pPr lvl="1"/>
            <a:r>
              <a:rPr lang="en-US" dirty="0"/>
              <a:t>Gastrointestinal System</a:t>
            </a:r>
          </a:p>
          <a:p>
            <a:pPr lvl="1"/>
            <a:r>
              <a:rPr lang="en-US" dirty="0"/>
              <a:t>Renal System</a:t>
            </a:r>
          </a:p>
          <a:p>
            <a:pPr lvl="1"/>
            <a:r>
              <a:rPr lang="en-US" dirty="0"/>
              <a:t>Other systems if exposure detected/known</a:t>
            </a:r>
          </a:p>
          <a:p>
            <a:r>
              <a:rPr lang="en-US" dirty="0"/>
              <a:t>Safety pharmacology studies are required to be completed prior to human exposure (i.e., Phase I clinical trials), and regulatory guidance is provided in ICH S7A and other documents.</a:t>
            </a:r>
          </a:p>
          <a:p>
            <a:r>
              <a:rPr lang="en-US" dirty="0">
                <a:solidFill>
                  <a:srgbClr val="FF0000"/>
                </a:solidFill>
              </a:rPr>
              <a:t>Safety pharmacology studies are required for all components of the new pharmaceutical product.  They are particularly critical for the novel proprietary and undisclosed excipients used by Pfizer – ALC-0315 and ALC-0159.</a:t>
            </a:r>
            <a:r>
              <a:rPr lang="en-US" dirty="0"/>
              <a:t>  </a:t>
            </a:r>
          </a:p>
        </p:txBody>
      </p:sp>
      <p:sp>
        <p:nvSpPr>
          <p:cNvPr id="4" name="Slide Number Placeholder 3">
            <a:extLst>
              <a:ext uri="{FF2B5EF4-FFF2-40B4-BE49-F238E27FC236}">
                <a16:creationId xmlns:a16="http://schemas.microsoft.com/office/drawing/2014/main" id="{528B72A5-D140-43E5-8744-E69DDA2A8308}"/>
              </a:ext>
            </a:extLst>
          </p:cNvPr>
          <p:cNvSpPr>
            <a:spLocks noGrp="1"/>
          </p:cNvSpPr>
          <p:nvPr>
            <p:ph type="sldNum" sz="quarter" idx="12"/>
          </p:nvPr>
        </p:nvSpPr>
        <p:spPr/>
        <p:txBody>
          <a:bodyPr/>
          <a:lstStyle/>
          <a:p>
            <a:fld id="{189FD730-24FD-4596-8014-4AC27DBE91D4}" type="slidenum">
              <a:rPr lang="en-US" smtClean="0"/>
              <a:t>14</a:t>
            </a:fld>
            <a:endParaRPr lang="en-US"/>
          </a:p>
        </p:txBody>
      </p:sp>
    </p:spTree>
    <p:extLst>
      <p:ext uri="{BB962C8B-B14F-4D97-AF65-F5344CB8AC3E}">
        <p14:creationId xmlns:p14="http://schemas.microsoft.com/office/powerpoint/2010/main" val="725818660"/>
      </p:ext>
    </p:extLst>
  </p:cSld>
  <p:clrMapOvr>
    <a:masterClrMapping/>
  </p:clrMapOvr>
  <mc:AlternateContent xmlns:mc="http://schemas.openxmlformats.org/markup-compatibility/2006" xmlns:p14="http://schemas.microsoft.com/office/powerpoint/2010/main">
    <mc:Choice Requires="p14">
      <p:transition spd="slow" p14:dur="2000" advTm="95397"/>
    </mc:Choice>
    <mc:Fallback xmlns="">
      <p:transition spd="slow" advTm="9539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 application&#10;&#10;Description automatically generated">
            <a:extLst>
              <a:ext uri="{FF2B5EF4-FFF2-40B4-BE49-F238E27FC236}">
                <a16:creationId xmlns:a16="http://schemas.microsoft.com/office/drawing/2014/main" id="{2E5DED92-58AC-4068-A01B-D218C26B546B}"/>
              </a:ext>
            </a:extLst>
          </p:cNvPr>
          <p:cNvPicPr>
            <a:picLocks noChangeAspect="1"/>
          </p:cNvPicPr>
          <p:nvPr/>
        </p:nvPicPr>
        <p:blipFill rotWithShape="1">
          <a:blip r:embed="rId2">
            <a:extLst>
              <a:ext uri="{28A0092B-C50C-407E-A947-70E740481C1C}">
                <a14:useLocalDpi xmlns:a14="http://schemas.microsoft.com/office/drawing/2010/main" val="0"/>
              </a:ext>
            </a:extLst>
          </a:blip>
          <a:srcRect l="17636" t="7570" r="21345" b="16473"/>
          <a:stretch/>
        </p:blipFill>
        <p:spPr>
          <a:xfrm>
            <a:off x="576537" y="112791"/>
            <a:ext cx="7975928" cy="6619122"/>
          </a:xfrm>
          <a:prstGeom prst="rect">
            <a:avLst/>
          </a:prstGeom>
        </p:spPr>
      </p:pic>
      <p:sp>
        <p:nvSpPr>
          <p:cNvPr id="4" name="Rectangle 3">
            <a:extLst>
              <a:ext uri="{FF2B5EF4-FFF2-40B4-BE49-F238E27FC236}">
                <a16:creationId xmlns:a16="http://schemas.microsoft.com/office/drawing/2014/main" id="{77CE9C4F-DE08-46C0-BC66-F964DBE0A281}"/>
              </a:ext>
            </a:extLst>
          </p:cNvPr>
          <p:cNvSpPr/>
          <p:nvPr/>
        </p:nvSpPr>
        <p:spPr>
          <a:xfrm>
            <a:off x="1496836" y="3993863"/>
            <a:ext cx="6973037" cy="261931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3803570-F189-4E59-B5D7-7BD2C890C2DB}"/>
              </a:ext>
            </a:extLst>
          </p:cNvPr>
          <p:cNvSpPr txBox="1"/>
          <p:nvPr/>
        </p:nvSpPr>
        <p:spPr>
          <a:xfrm>
            <a:off x="8633299" y="3157535"/>
            <a:ext cx="3374533" cy="341632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FF0000"/>
                </a:solidFill>
              </a:rPr>
              <a:t>mRNA injections do not meet the WHO 2005 definition of the vaccine.</a:t>
            </a:r>
          </a:p>
          <a:p>
            <a:pPr marL="285750" indent="-285750">
              <a:buFont typeface="Arial" panose="020B0604020202020204" pitchFamily="34" charset="0"/>
              <a:buChar char="•"/>
            </a:pPr>
            <a:r>
              <a:rPr lang="en-US" dirty="0">
                <a:solidFill>
                  <a:srgbClr val="FF0000"/>
                </a:solidFill>
              </a:rPr>
              <a:t>The more novel the technology the more stringent safety evaluation should be used (and were historically required by the FDA).</a:t>
            </a:r>
          </a:p>
          <a:p>
            <a:pPr marL="285750" indent="-285750">
              <a:buFont typeface="Arial" panose="020B0604020202020204" pitchFamily="34" charset="0"/>
              <a:buChar char="•"/>
            </a:pPr>
            <a:r>
              <a:rPr lang="en-US" dirty="0">
                <a:solidFill>
                  <a:srgbClr val="FF0000"/>
                </a:solidFill>
              </a:rPr>
              <a:t>FDA approves medicines in the US, not WHO.  Yet, FDA did not push back on this nonsense claim.  </a:t>
            </a:r>
          </a:p>
        </p:txBody>
      </p:sp>
      <p:sp>
        <p:nvSpPr>
          <p:cNvPr id="6" name="Slide Number Placeholder 5">
            <a:extLst>
              <a:ext uri="{FF2B5EF4-FFF2-40B4-BE49-F238E27FC236}">
                <a16:creationId xmlns:a16="http://schemas.microsoft.com/office/drawing/2014/main" id="{9F52B82F-952F-4FEE-9634-CBB79453B6B9}"/>
              </a:ext>
            </a:extLst>
          </p:cNvPr>
          <p:cNvSpPr>
            <a:spLocks noGrp="1"/>
          </p:cNvSpPr>
          <p:nvPr>
            <p:ph type="sldNum" sz="quarter" idx="12"/>
          </p:nvPr>
        </p:nvSpPr>
        <p:spPr/>
        <p:txBody>
          <a:bodyPr/>
          <a:lstStyle/>
          <a:p>
            <a:fld id="{189FD730-24FD-4596-8014-4AC27DBE91D4}" type="slidenum">
              <a:rPr lang="en-US" smtClean="0"/>
              <a:t>15</a:t>
            </a:fld>
            <a:endParaRPr lang="en-US"/>
          </a:p>
        </p:txBody>
      </p:sp>
    </p:spTree>
    <p:extLst>
      <p:ext uri="{BB962C8B-B14F-4D97-AF65-F5344CB8AC3E}">
        <p14:creationId xmlns:p14="http://schemas.microsoft.com/office/powerpoint/2010/main" val="1932510477"/>
      </p:ext>
    </p:extLst>
  </p:cSld>
  <p:clrMapOvr>
    <a:masterClrMapping/>
  </p:clrMapOvr>
  <mc:AlternateContent xmlns:mc="http://schemas.openxmlformats.org/markup-compatibility/2006" xmlns:p14="http://schemas.microsoft.com/office/powerpoint/2010/main">
    <mc:Choice Requires="p14">
      <p:transition spd="slow" p14:dur="2000" advTm="128833"/>
    </mc:Choice>
    <mc:Fallback xmlns="">
      <p:transition spd="slow" advTm="12883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A1293A1-962A-4ED4-A869-A989C51C52E1}"/>
              </a:ext>
            </a:extLst>
          </p:cNvPr>
          <p:cNvSpPr>
            <a:spLocks noGrp="1"/>
          </p:cNvSpPr>
          <p:nvPr>
            <p:ph type="title"/>
          </p:nvPr>
        </p:nvSpPr>
        <p:spPr/>
        <p:txBody>
          <a:bodyPr>
            <a:normAutofit fontScale="90000"/>
          </a:bodyPr>
          <a:lstStyle/>
          <a:p>
            <a:r>
              <a:rPr lang="en-US" dirty="0"/>
              <a:t>Pfizer declared Genotoxicity and Carcinogenicity as not applicable based on WHO Guidelines</a:t>
            </a:r>
          </a:p>
        </p:txBody>
      </p:sp>
      <p:sp>
        <p:nvSpPr>
          <p:cNvPr id="2" name="Slide Number Placeholder 1">
            <a:extLst>
              <a:ext uri="{FF2B5EF4-FFF2-40B4-BE49-F238E27FC236}">
                <a16:creationId xmlns:a16="http://schemas.microsoft.com/office/drawing/2014/main" id="{34FFB472-A5A8-4D80-8C05-099639406D5B}"/>
              </a:ext>
            </a:extLst>
          </p:cNvPr>
          <p:cNvSpPr>
            <a:spLocks noGrp="1"/>
          </p:cNvSpPr>
          <p:nvPr>
            <p:ph type="sldNum" sz="quarter" idx="12"/>
          </p:nvPr>
        </p:nvSpPr>
        <p:spPr/>
        <p:txBody>
          <a:bodyPr/>
          <a:lstStyle/>
          <a:p>
            <a:fld id="{189FD730-24FD-4596-8014-4AC27DBE91D4}" type="slidenum">
              <a:rPr lang="en-US" smtClean="0"/>
              <a:t>16</a:t>
            </a:fld>
            <a:endParaRPr lang="en-US"/>
          </a:p>
        </p:txBody>
      </p:sp>
      <p:pic>
        <p:nvPicPr>
          <p:cNvPr id="4" name="Picture 3" descr="Graphical user interface, text, application, Word&#10;&#10;Description automatically generated">
            <a:extLst>
              <a:ext uri="{FF2B5EF4-FFF2-40B4-BE49-F238E27FC236}">
                <a16:creationId xmlns:a16="http://schemas.microsoft.com/office/drawing/2014/main" id="{5DE159D8-FF79-4292-B48E-3E942CCB71F1}"/>
              </a:ext>
            </a:extLst>
          </p:cNvPr>
          <p:cNvPicPr>
            <a:picLocks noChangeAspect="1"/>
          </p:cNvPicPr>
          <p:nvPr/>
        </p:nvPicPr>
        <p:blipFill rotWithShape="1">
          <a:blip r:embed="rId2">
            <a:extLst>
              <a:ext uri="{28A0092B-C50C-407E-A947-70E740481C1C}">
                <a14:useLocalDpi xmlns:a14="http://schemas.microsoft.com/office/drawing/2010/main" val="0"/>
              </a:ext>
            </a:extLst>
          </a:blip>
          <a:srcRect l="24518" t="14367" r="25915" b="57127"/>
          <a:stretch/>
        </p:blipFill>
        <p:spPr>
          <a:xfrm>
            <a:off x="294970" y="2361242"/>
            <a:ext cx="7618481" cy="2920872"/>
          </a:xfrm>
          <a:prstGeom prst="rect">
            <a:avLst/>
          </a:prstGeom>
        </p:spPr>
      </p:pic>
      <p:sp>
        <p:nvSpPr>
          <p:cNvPr id="5" name="Rectangle 4">
            <a:extLst>
              <a:ext uri="{FF2B5EF4-FFF2-40B4-BE49-F238E27FC236}">
                <a16:creationId xmlns:a16="http://schemas.microsoft.com/office/drawing/2014/main" id="{F8BFA721-FD22-4FA7-82E4-FEFA8B58261B}"/>
              </a:ext>
            </a:extLst>
          </p:cNvPr>
          <p:cNvSpPr/>
          <p:nvPr/>
        </p:nvSpPr>
        <p:spPr>
          <a:xfrm>
            <a:off x="596776" y="2520213"/>
            <a:ext cx="7262106" cy="93799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359FA98-D75C-4A15-92FA-AA57072761BC}"/>
              </a:ext>
            </a:extLst>
          </p:cNvPr>
          <p:cNvSpPr txBox="1"/>
          <p:nvPr/>
        </p:nvSpPr>
        <p:spPr>
          <a:xfrm>
            <a:off x="8039910" y="2911788"/>
            <a:ext cx="4022387" cy="1200329"/>
          </a:xfrm>
          <a:prstGeom prst="rect">
            <a:avLst/>
          </a:prstGeom>
          <a:noFill/>
        </p:spPr>
        <p:txBody>
          <a:bodyPr wrap="square" rtlCol="0">
            <a:spAutoFit/>
          </a:bodyPr>
          <a:lstStyle/>
          <a:p>
            <a:r>
              <a:rPr lang="en-US" dirty="0">
                <a:solidFill>
                  <a:srgbClr val="FF0000"/>
                </a:solidFill>
              </a:rPr>
              <a:t>Based on the recent study* it was demonstrated that mRNA does incorporate into DNA via reverse transcription. </a:t>
            </a:r>
          </a:p>
        </p:txBody>
      </p:sp>
      <p:sp>
        <p:nvSpPr>
          <p:cNvPr id="7" name="Rectangle 6">
            <a:extLst>
              <a:ext uri="{FF2B5EF4-FFF2-40B4-BE49-F238E27FC236}">
                <a16:creationId xmlns:a16="http://schemas.microsoft.com/office/drawing/2014/main" id="{58B4C776-DCD0-4B2A-A82B-DA8BB0C475CD}"/>
              </a:ext>
            </a:extLst>
          </p:cNvPr>
          <p:cNvSpPr/>
          <p:nvPr/>
        </p:nvSpPr>
        <p:spPr>
          <a:xfrm>
            <a:off x="613451" y="3607453"/>
            <a:ext cx="7262106" cy="14703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2025F7C-EDA6-4167-AA64-07AEFD3B5BC9}"/>
              </a:ext>
            </a:extLst>
          </p:cNvPr>
          <p:cNvSpPr txBox="1"/>
          <p:nvPr/>
        </p:nvSpPr>
        <p:spPr>
          <a:xfrm>
            <a:off x="573932" y="5612858"/>
            <a:ext cx="10437779" cy="923330"/>
          </a:xfrm>
          <a:prstGeom prst="rect">
            <a:avLst/>
          </a:prstGeom>
          <a:noFill/>
        </p:spPr>
        <p:txBody>
          <a:bodyPr wrap="square" rtlCol="0">
            <a:spAutoFit/>
          </a:bodyPr>
          <a:lstStyle/>
          <a:p>
            <a:r>
              <a:rPr lang="en-US" dirty="0"/>
              <a:t>*</a:t>
            </a:r>
            <a:r>
              <a:rPr lang="en-US" i="1" dirty="0"/>
              <a:t>Intracellular Reverse Transcription of Pfizer BioNTech COVID-19 mRNA Vaccine BNT162b2 In Vitro in Human Liver Cell Line</a:t>
            </a:r>
          </a:p>
          <a:p>
            <a:r>
              <a:rPr lang="en-US" i="1" dirty="0"/>
              <a:t>Markus </a:t>
            </a:r>
            <a:r>
              <a:rPr lang="en-US" i="1" dirty="0" err="1"/>
              <a:t>Aldén</a:t>
            </a:r>
            <a:r>
              <a:rPr lang="en-US" i="1" dirty="0"/>
              <a:t> et al, Department of Clinical Sciences, Lund University, 20502 Malmö, Sweden</a:t>
            </a:r>
          </a:p>
        </p:txBody>
      </p:sp>
    </p:spTree>
    <p:extLst>
      <p:ext uri="{BB962C8B-B14F-4D97-AF65-F5344CB8AC3E}">
        <p14:creationId xmlns:p14="http://schemas.microsoft.com/office/powerpoint/2010/main" val="1417638904"/>
      </p:ext>
    </p:extLst>
  </p:cSld>
  <p:clrMapOvr>
    <a:masterClrMapping/>
  </p:clrMapOvr>
  <mc:AlternateContent xmlns:mc="http://schemas.openxmlformats.org/markup-compatibility/2006" xmlns:p14="http://schemas.microsoft.com/office/powerpoint/2010/main">
    <mc:Choice Requires="p14">
      <p:transition spd="slow" p14:dur="2000" advTm="121960"/>
    </mc:Choice>
    <mc:Fallback xmlns="">
      <p:transition spd="slow" advTm="12196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B7037-7726-4315-92C2-8B70D2745F7E}"/>
              </a:ext>
            </a:extLst>
          </p:cNvPr>
          <p:cNvSpPr>
            <a:spLocks noGrp="1"/>
          </p:cNvSpPr>
          <p:nvPr>
            <p:ph type="title"/>
          </p:nvPr>
        </p:nvSpPr>
        <p:spPr/>
        <p:txBody>
          <a:bodyPr/>
          <a:lstStyle/>
          <a:p>
            <a:r>
              <a:rPr lang="en-US" dirty="0"/>
              <a:t>What do WHO Guidelines from 2005 say?</a:t>
            </a:r>
          </a:p>
        </p:txBody>
      </p:sp>
      <p:sp>
        <p:nvSpPr>
          <p:cNvPr id="3" name="Content Placeholder 2">
            <a:extLst>
              <a:ext uri="{FF2B5EF4-FFF2-40B4-BE49-F238E27FC236}">
                <a16:creationId xmlns:a16="http://schemas.microsoft.com/office/drawing/2014/main" id="{1A7C4C41-2BA2-4875-9596-2DC9BB3EBA4C}"/>
              </a:ext>
            </a:extLst>
          </p:cNvPr>
          <p:cNvSpPr>
            <a:spLocks noGrp="1"/>
          </p:cNvSpPr>
          <p:nvPr>
            <p:ph idx="1"/>
          </p:nvPr>
        </p:nvSpPr>
        <p:spPr>
          <a:xfrm>
            <a:off x="838200" y="1825625"/>
            <a:ext cx="8991600" cy="4351338"/>
          </a:xfrm>
        </p:spPr>
        <p:txBody>
          <a:bodyPr>
            <a:normAutofit/>
          </a:bodyPr>
          <a:lstStyle/>
          <a:p>
            <a:r>
              <a:rPr lang="en-US" sz="2400" dirty="0"/>
              <a:t>4.2.4 Safety pharmacology The purpose of safety pharmacology is to investigate the effects of the candidate vaccine on vital functions. If data from nonclinical and/or human clinical studies suggest that the vaccine (e.g. one based on specific toxoids) may affect physiological functions (e.g. central nervous system, respiratory, cardiovascular and renal functions) other than those of the immune system, safety pharmacology studies should be incorporated into the toxicity assessment. Useful information on this topic can be found in the Note for Guidance on safety pharmacology studies for human pharmaceuticals.</a:t>
            </a:r>
          </a:p>
        </p:txBody>
      </p:sp>
      <p:sp>
        <p:nvSpPr>
          <p:cNvPr id="4" name="Slide Number Placeholder 3">
            <a:extLst>
              <a:ext uri="{FF2B5EF4-FFF2-40B4-BE49-F238E27FC236}">
                <a16:creationId xmlns:a16="http://schemas.microsoft.com/office/drawing/2014/main" id="{9012DAAE-5C6F-415D-B9CF-DDD02FF18985}"/>
              </a:ext>
            </a:extLst>
          </p:cNvPr>
          <p:cNvSpPr>
            <a:spLocks noGrp="1"/>
          </p:cNvSpPr>
          <p:nvPr>
            <p:ph type="sldNum" sz="quarter" idx="12"/>
          </p:nvPr>
        </p:nvSpPr>
        <p:spPr/>
        <p:txBody>
          <a:bodyPr/>
          <a:lstStyle/>
          <a:p>
            <a:fld id="{189FD730-24FD-4596-8014-4AC27DBE91D4}" type="slidenum">
              <a:rPr lang="en-US" smtClean="0"/>
              <a:t>17</a:t>
            </a:fld>
            <a:endParaRPr lang="en-US"/>
          </a:p>
        </p:txBody>
      </p:sp>
      <p:sp>
        <p:nvSpPr>
          <p:cNvPr id="5" name="TextBox 4">
            <a:extLst>
              <a:ext uri="{FF2B5EF4-FFF2-40B4-BE49-F238E27FC236}">
                <a16:creationId xmlns:a16="http://schemas.microsoft.com/office/drawing/2014/main" id="{4823951B-E415-4851-9857-2D7C71DE1493}"/>
              </a:ext>
            </a:extLst>
          </p:cNvPr>
          <p:cNvSpPr txBox="1"/>
          <p:nvPr/>
        </p:nvSpPr>
        <p:spPr>
          <a:xfrm flipH="1">
            <a:off x="678016" y="6104105"/>
            <a:ext cx="7313256" cy="646331"/>
          </a:xfrm>
          <a:prstGeom prst="rect">
            <a:avLst/>
          </a:prstGeom>
          <a:noFill/>
        </p:spPr>
        <p:txBody>
          <a:bodyPr wrap="square" rtlCol="0">
            <a:spAutoFit/>
          </a:bodyPr>
          <a:lstStyle/>
          <a:p>
            <a:r>
              <a:rPr lang="en-US" dirty="0"/>
              <a:t>© World Health Organization WHO Technical Report Series, No. 927, 2005. Annex 1 WHO guidelines on nonclinical evaluation of vaccines</a:t>
            </a:r>
          </a:p>
        </p:txBody>
      </p:sp>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201D73C5-0F6E-4186-AFCA-9DBFEBFAAA4C}"/>
                  </a:ext>
                </a:extLst>
              </p14:cNvPr>
              <p14:cNvContentPartPr/>
              <p14:nvPr/>
            </p14:nvContentPartPr>
            <p14:xfrm>
              <a:off x="9284852" y="2362565"/>
              <a:ext cx="209160" cy="11520"/>
            </p14:xfrm>
          </p:contentPart>
        </mc:Choice>
        <mc:Fallback xmlns="">
          <p:pic>
            <p:nvPicPr>
              <p:cNvPr id="7" name="Ink 6">
                <a:extLst>
                  <a:ext uri="{FF2B5EF4-FFF2-40B4-BE49-F238E27FC236}">
                    <a16:creationId xmlns:a16="http://schemas.microsoft.com/office/drawing/2014/main" id="{201D73C5-0F6E-4186-AFCA-9DBFEBFAAA4C}"/>
                  </a:ext>
                </a:extLst>
              </p:cNvPr>
              <p:cNvPicPr/>
              <p:nvPr/>
            </p:nvPicPr>
            <p:blipFill>
              <a:blip r:embed="rId3"/>
              <a:stretch>
                <a:fillRect/>
              </a:stretch>
            </p:blipFill>
            <p:spPr>
              <a:xfrm>
                <a:off x="9213212" y="2218925"/>
                <a:ext cx="352800" cy="2991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1985B711-00E9-460B-8BAE-0C8747A11371}"/>
                  </a:ext>
                </a:extLst>
              </p14:cNvPr>
              <p14:cNvContentPartPr/>
              <p14:nvPr/>
            </p14:nvContentPartPr>
            <p14:xfrm>
              <a:off x="1147772" y="2591885"/>
              <a:ext cx="8328240" cy="1451160"/>
            </p14:xfrm>
          </p:contentPart>
        </mc:Choice>
        <mc:Fallback xmlns="">
          <p:pic>
            <p:nvPicPr>
              <p:cNvPr id="12" name="Ink 11">
                <a:extLst>
                  <a:ext uri="{FF2B5EF4-FFF2-40B4-BE49-F238E27FC236}">
                    <a16:creationId xmlns:a16="http://schemas.microsoft.com/office/drawing/2014/main" id="{1985B711-00E9-460B-8BAE-0C8747A11371}"/>
                  </a:ext>
                </a:extLst>
              </p:cNvPr>
              <p:cNvPicPr/>
              <p:nvPr/>
            </p:nvPicPr>
            <p:blipFill>
              <a:blip r:embed="rId5"/>
              <a:stretch>
                <a:fillRect/>
              </a:stretch>
            </p:blipFill>
            <p:spPr>
              <a:xfrm>
                <a:off x="1075772" y="2448245"/>
                <a:ext cx="8471880" cy="1738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45BDBF17-B5F6-4A23-B275-8A459AB68D6E}"/>
                  </a:ext>
                </a:extLst>
              </p14:cNvPr>
              <p14:cNvContentPartPr/>
              <p14:nvPr/>
            </p14:nvContentPartPr>
            <p14:xfrm>
              <a:off x="1133012" y="4221605"/>
              <a:ext cx="1491480" cy="124200"/>
            </p14:xfrm>
          </p:contentPart>
        </mc:Choice>
        <mc:Fallback xmlns="">
          <p:pic>
            <p:nvPicPr>
              <p:cNvPr id="13" name="Ink 12">
                <a:extLst>
                  <a:ext uri="{FF2B5EF4-FFF2-40B4-BE49-F238E27FC236}">
                    <a16:creationId xmlns:a16="http://schemas.microsoft.com/office/drawing/2014/main" id="{45BDBF17-B5F6-4A23-B275-8A459AB68D6E}"/>
                  </a:ext>
                </a:extLst>
              </p:cNvPr>
              <p:cNvPicPr/>
              <p:nvPr/>
            </p:nvPicPr>
            <p:blipFill>
              <a:blip r:embed="rId7"/>
              <a:stretch>
                <a:fillRect/>
              </a:stretch>
            </p:blipFill>
            <p:spPr>
              <a:xfrm>
                <a:off x="1061372" y="4077965"/>
                <a:ext cx="1635120" cy="411840"/>
              </a:xfrm>
              <a:prstGeom prst="rect">
                <a:avLst/>
              </a:prstGeom>
            </p:spPr>
          </p:pic>
        </mc:Fallback>
      </mc:AlternateContent>
    </p:spTree>
    <p:extLst>
      <p:ext uri="{BB962C8B-B14F-4D97-AF65-F5344CB8AC3E}">
        <p14:creationId xmlns:p14="http://schemas.microsoft.com/office/powerpoint/2010/main" val="3429816"/>
      </p:ext>
    </p:extLst>
  </p:cSld>
  <p:clrMapOvr>
    <a:masterClrMapping/>
  </p:clrMapOvr>
  <mc:AlternateContent xmlns:mc="http://schemas.openxmlformats.org/markup-compatibility/2006" xmlns:p14="http://schemas.microsoft.com/office/powerpoint/2010/main">
    <mc:Choice Requires="p14">
      <p:transition spd="slow" p14:dur="2000" advTm="108951"/>
    </mc:Choice>
    <mc:Fallback xmlns="">
      <p:transition spd="slow" advTm="10895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AF56-F607-441E-B403-22487BCE97B2}"/>
              </a:ext>
            </a:extLst>
          </p:cNvPr>
          <p:cNvSpPr>
            <a:spLocks noGrp="1"/>
          </p:cNvSpPr>
          <p:nvPr>
            <p:ph type="title"/>
          </p:nvPr>
        </p:nvSpPr>
        <p:spPr/>
        <p:txBody>
          <a:bodyPr/>
          <a:lstStyle/>
          <a:p>
            <a:r>
              <a:rPr lang="en-US" dirty="0"/>
              <a:t>What do WHO Guidelines say (</a:t>
            </a:r>
            <a:r>
              <a:rPr lang="en-US" dirty="0" err="1"/>
              <a:t>cont</a:t>
            </a:r>
            <a:r>
              <a:rPr lang="en-US" dirty="0"/>
              <a:t>)?</a:t>
            </a:r>
          </a:p>
        </p:txBody>
      </p:sp>
      <p:sp>
        <p:nvSpPr>
          <p:cNvPr id="3" name="Content Placeholder 2">
            <a:extLst>
              <a:ext uri="{FF2B5EF4-FFF2-40B4-BE49-F238E27FC236}">
                <a16:creationId xmlns:a16="http://schemas.microsoft.com/office/drawing/2014/main" id="{68A02F8D-7411-49EF-9EA1-31AD389F9824}"/>
              </a:ext>
            </a:extLst>
          </p:cNvPr>
          <p:cNvSpPr>
            <a:spLocks noGrp="1"/>
          </p:cNvSpPr>
          <p:nvPr>
            <p:ph idx="1"/>
          </p:nvPr>
        </p:nvSpPr>
        <p:spPr>
          <a:xfrm>
            <a:off x="838200" y="1825625"/>
            <a:ext cx="9103468" cy="4351338"/>
          </a:xfrm>
        </p:spPr>
        <p:txBody>
          <a:bodyPr>
            <a:normAutofit/>
          </a:bodyPr>
          <a:lstStyle/>
          <a:p>
            <a:r>
              <a:rPr lang="en-US" sz="2400" dirty="0"/>
              <a:t>4.2.3 Genotoxicity and carcinogenicity studies Genotoxicity studies are normally not needed for the final vaccine formulation. However, they may be required for particular vaccine components such as novel adjuvants and additives. If needed, the in vitro tests for mutations and chromosomal damage should be done prior to first human exposure. The full battery of tests for genotoxicity may be performed in parallel with clinical trials. </a:t>
            </a:r>
          </a:p>
          <a:p>
            <a:r>
              <a:rPr lang="en-US" sz="2400" dirty="0"/>
              <a:t>Carcinogenicity studies are not required for vaccine antigens. However, they may be required for particular vaccine components such as novel adjuvants and additives.</a:t>
            </a:r>
          </a:p>
        </p:txBody>
      </p:sp>
      <p:sp>
        <p:nvSpPr>
          <p:cNvPr id="4" name="Slide Number Placeholder 3">
            <a:extLst>
              <a:ext uri="{FF2B5EF4-FFF2-40B4-BE49-F238E27FC236}">
                <a16:creationId xmlns:a16="http://schemas.microsoft.com/office/drawing/2014/main" id="{58DF2C1C-480E-4FAB-9977-97FB057B6AA3}"/>
              </a:ext>
            </a:extLst>
          </p:cNvPr>
          <p:cNvSpPr>
            <a:spLocks noGrp="1"/>
          </p:cNvSpPr>
          <p:nvPr>
            <p:ph type="sldNum" sz="quarter" idx="12"/>
          </p:nvPr>
        </p:nvSpPr>
        <p:spPr/>
        <p:txBody>
          <a:bodyPr/>
          <a:lstStyle/>
          <a:p>
            <a:fld id="{189FD730-24FD-4596-8014-4AC27DBE91D4}" type="slidenum">
              <a:rPr lang="en-US" smtClean="0"/>
              <a:t>18</a:t>
            </a:fld>
            <a:endParaRPr lang="en-US"/>
          </a:p>
        </p:txBody>
      </p:sp>
      <p:sp>
        <p:nvSpPr>
          <p:cNvPr id="11" name="TextBox 10">
            <a:extLst>
              <a:ext uri="{FF2B5EF4-FFF2-40B4-BE49-F238E27FC236}">
                <a16:creationId xmlns:a16="http://schemas.microsoft.com/office/drawing/2014/main" id="{B56A8DE1-4779-4A63-922B-D35703472011}"/>
              </a:ext>
            </a:extLst>
          </p:cNvPr>
          <p:cNvSpPr txBox="1"/>
          <p:nvPr/>
        </p:nvSpPr>
        <p:spPr>
          <a:xfrm>
            <a:off x="914399" y="5812278"/>
            <a:ext cx="8604115" cy="707886"/>
          </a:xfrm>
          <a:prstGeom prst="rect">
            <a:avLst/>
          </a:prstGeom>
          <a:solidFill>
            <a:schemeClr val="accent4"/>
          </a:solidFill>
        </p:spPr>
        <p:txBody>
          <a:bodyPr wrap="square" rtlCol="0">
            <a:spAutoFit/>
          </a:bodyPr>
          <a:lstStyle/>
          <a:p>
            <a:pPr algn="ctr"/>
            <a:r>
              <a:rPr lang="en-US" sz="2000" dirty="0"/>
              <a:t>These studies are required for novel products.  At a minimum, they are required for novel, proprietary and undisclosed excipients ALC-0315 and ALC-0159.  </a:t>
            </a:r>
          </a:p>
        </p:txBody>
      </p:sp>
      <mc:AlternateContent xmlns:mc="http://schemas.openxmlformats.org/markup-compatibility/2006" xmlns:p14="http://schemas.microsoft.com/office/powerpoint/2010/main">
        <mc:Choice Requires="p14">
          <p:contentPart p14:bwMode="auto" r:id="rId2">
            <p14:nvContentPartPr>
              <p14:cNvPr id="12" name="Ink 11">
                <a:extLst>
                  <a:ext uri="{FF2B5EF4-FFF2-40B4-BE49-F238E27FC236}">
                    <a16:creationId xmlns:a16="http://schemas.microsoft.com/office/drawing/2014/main" id="{06D4FBF7-E82B-4264-A35B-B38A2614EF3E}"/>
                  </a:ext>
                </a:extLst>
              </p14:cNvPr>
              <p14:cNvContentPartPr/>
              <p14:nvPr/>
            </p14:nvContentPartPr>
            <p14:xfrm>
              <a:off x="1186652" y="2645165"/>
              <a:ext cx="8020440" cy="152280"/>
            </p14:xfrm>
          </p:contentPart>
        </mc:Choice>
        <mc:Fallback xmlns="">
          <p:pic>
            <p:nvPicPr>
              <p:cNvPr id="12" name="Ink 11">
                <a:extLst>
                  <a:ext uri="{FF2B5EF4-FFF2-40B4-BE49-F238E27FC236}">
                    <a16:creationId xmlns:a16="http://schemas.microsoft.com/office/drawing/2014/main" id="{06D4FBF7-E82B-4264-A35B-B38A2614EF3E}"/>
                  </a:ext>
                </a:extLst>
              </p:cNvPr>
              <p:cNvPicPr/>
              <p:nvPr/>
            </p:nvPicPr>
            <p:blipFill>
              <a:blip r:embed="rId3"/>
              <a:stretch>
                <a:fillRect/>
              </a:stretch>
            </p:blipFill>
            <p:spPr>
              <a:xfrm>
                <a:off x="1115012" y="2501165"/>
                <a:ext cx="8164080" cy="4399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3" name="Ink 12">
                <a:extLst>
                  <a:ext uri="{FF2B5EF4-FFF2-40B4-BE49-F238E27FC236}">
                    <a16:creationId xmlns:a16="http://schemas.microsoft.com/office/drawing/2014/main" id="{75F606B1-41E8-4A85-A19E-18F25E343EC8}"/>
                  </a:ext>
                </a:extLst>
              </p14:cNvPr>
              <p14:cNvContentPartPr/>
              <p14:nvPr/>
            </p14:nvContentPartPr>
            <p14:xfrm>
              <a:off x="1152452" y="2956925"/>
              <a:ext cx="2963880" cy="122040"/>
            </p14:xfrm>
          </p:contentPart>
        </mc:Choice>
        <mc:Fallback xmlns="">
          <p:pic>
            <p:nvPicPr>
              <p:cNvPr id="13" name="Ink 12">
                <a:extLst>
                  <a:ext uri="{FF2B5EF4-FFF2-40B4-BE49-F238E27FC236}">
                    <a16:creationId xmlns:a16="http://schemas.microsoft.com/office/drawing/2014/main" id="{75F606B1-41E8-4A85-A19E-18F25E343EC8}"/>
                  </a:ext>
                </a:extLst>
              </p:cNvPr>
              <p:cNvPicPr/>
              <p:nvPr/>
            </p:nvPicPr>
            <p:blipFill>
              <a:blip r:embed="rId5"/>
              <a:stretch>
                <a:fillRect/>
              </a:stretch>
            </p:blipFill>
            <p:spPr>
              <a:xfrm>
                <a:off x="1080812" y="2813285"/>
                <a:ext cx="3107520" cy="409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k 13">
                <a:extLst>
                  <a:ext uri="{FF2B5EF4-FFF2-40B4-BE49-F238E27FC236}">
                    <a16:creationId xmlns:a16="http://schemas.microsoft.com/office/drawing/2014/main" id="{20E36588-BFF4-4E3D-B2DB-5026F333DA37}"/>
                  </a:ext>
                </a:extLst>
              </p14:cNvPr>
              <p14:cNvContentPartPr/>
              <p14:nvPr/>
            </p14:nvContentPartPr>
            <p14:xfrm>
              <a:off x="3015452" y="4711565"/>
              <a:ext cx="6358320" cy="235800"/>
            </p14:xfrm>
          </p:contentPart>
        </mc:Choice>
        <mc:Fallback xmlns="">
          <p:pic>
            <p:nvPicPr>
              <p:cNvPr id="14" name="Ink 13">
                <a:extLst>
                  <a:ext uri="{FF2B5EF4-FFF2-40B4-BE49-F238E27FC236}">
                    <a16:creationId xmlns:a16="http://schemas.microsoft.com/office/drawing/2014/main" id="{20E36588-BFF4-4E3D-B2DB-5026F333DA37}"/>
                  </a:ext>
                </a:extLst>
              </p:cNvPr>
              <p:cNvPicPr/>
              <p:nvPr/>
            </p:nvPicPr>
            <p:blipFill>
              <a:blip r:embed="rId7"/>
              <a:stretch>
                <a:fillRect/>
              </a:stretch>
            </p:blipFill>
            <p:spPr>
              <a:xfrm>
                <a:off x="2943812" y="4567925"/>
                <a:ext cx="6501960" cy="5234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Ink 14">
                <a:extLst>
                  <a:ext uri="{FF2B5EF4-FFF2-40B4-BE49-F238E27FC236}">
                    <a16:creationId xmlns:a16="http://schemas.microsoft.com/office/drawing/2014/main" id="{BB33C6DF-4DC3-47CE-AEC9-FC562DA2F853}"/>
                  </a:ext>
                </a:extLst>
              </p14:cNvPr>
              <p14:cNvContentPartPr/>
              <p14:nvPr/>
            </p14:nvContentPartPr>
            <p14:xfrm>
              <a:off x="1103852" y="5111525"/>
              <a:ext cx="4639320" cy="122760"/>
            </p14:xfrm>
          </p:contentPart>
        </mc:Choice>
        <mc:Fallback xmlns="">
          <p:pic>
            <p:nvPicPr>
              <p:cNvPr id="15" name="Ink 14">
                <a:extLst>
                  <a:ext uri="{FF2B5EF4-FFF2-40B4-BE49-F238E27FC236}">
                    <a16:creationId xmlns:a16="http://schemas.microsoft.com/office/drawing/2014/main" id="{BB33C6DF-4DC3-47CE-AEC9-FC562DA2F853}"/>
                  </a:ext>
                </a:extLst>
              </p:cNvPr>
              <p:cNvPicPr/>
              <p:nvPr/>
            </p:nvPicPr>
            <p:blipFill>
              <a:blip r:embed="rId9"/>
              <a:stretch>
                <a:fillRect/>
              </a:stretch>
            </p:blipFill>
            <p:spPr>
              <a:xfrm>
                <a:off x="1032212" y="4967885"/>
                <a:ext cx="4782960" cy="410400"/>
              </a:xfrm>
              <a:prstGeom prst="rect">
                <a:avLst/>
              </a:prstGeom>
            </p:spPr>
          </p:pic>
        </mc:Fallback>
      </mc:AlternateContent>
    </p:spTree>
    <p:extLst>
      <p:ext uri="{BB962C8B-B14F-4D97-AF65-F5344CB8AC3E}">
        <p14:creationId xmlns:p14="http://schemas.microsoft.com/office/powerpoint/2010/main" val="2610283687"/>
      </p:ext>
    </p:extLst>
  </p:cSld>
  <p:clrMapOvr>
    <a:masterClrMapping/>
  </p:clrMapOvr>
  <mc:AlternateContent xmlns:mc="http://schemas.openxmlformats.org/markup-compatibility/2006" xmlns:p14="http://schemas.microsoft.com/office/powerpoint/2010/main">
    <mc:Choice Requires="p14">
      <p:transition spd="slow" p14:dur="2000" advTm="80095"/>
    </mc:Choice>
    <mc:Fallback xmlns="">
      <p:transition spd="slow" advTm="8009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B6F99-B62E-455E-9704-B9A78896EB19}"/>
              </a:ext>
            </a:extLst>
          </p:cNvPr>
          <p:cNvSpPr>
            <a:spLocks noGrp="1"/>
          </p:cNvSpPr>
          <p:nvPr>
            <p:ph type="title"/>
          </p:nvPr>
        </p:nvSpPr>
        <p:spPr/>
        <p:txBody>
          <a:bodyPr/>
          <a:lstStyle/>
          <a:p>
            <a:r>
              <a:rPr lang="en-US" dirty="0"/>
              <a:t>Pfizer collected NO cardiovascular safety data in Preclinical Studies</a:t>
            </a:r>
          </a:p>
        </p:txBody>
      </p:sp>
      <p:sp>
        <p:nvSpPr>
          <p:cNvPr id="3" name="Content Placeholder 2">
            <a:extLst>
              <a:ext uri="{FF2B5EF4-FFF2-40B4-BE49-F238E27FC236}">
                <a16:creationId xmlns:a16="http://schemas.microsoft.com/office/drawing/2014/main" id="{6C33F1BF-066D-4413-A5A0-EF1A88C5E31B}"/>
              </a:ext>
            </a:extLst>
          </p:cNvPr>
          <p:cNvSpPr>
            <a:spLocks noGrp="1"/>
          </p:cNvSpPr>
          <p:nvPr>
            <p:ph idx="1"/>
          </p:nvPr>
        </p:nvSpPr>
        <p:spPr/>
        <p:txBody>
          <a:bodyPr>
            <a:normAutofit lnSpcReduction="10000"/>
          </a:bodyPr>
          <a:lstStyle/>
          <a:p>
            <a:r>
              <a:rPr lang="en-US" dirty="0"/>
              <a:t>“Cardiovascular” is not mentioned in the entire package, even once (450 pages).</a:t>
            </a:r>
          </a:p>
          <a:p>
            <a:r>
              <a:rPr lang="en-US" dirty="0"/>
              <a:t>“Cardiac” mentioned 2 times when describing sampling tissues in rat studies.  No assessment of impact on any cardiac function was done.</a:t>
            </a:r>
          </a:p>
          <a:p>
            <a:r>
              <a:rPr lang="en-US" dirty="0"/>
              <a:t>Pfizer have not done (or not reported) any information about possible impact on cardiac function and simply told the FDA that cardiovascular safety evaluations do not apply to their product.</a:t>
            </a:r>
          </a:p>
          <a:p>
            <a:endParaRPr lang="en-US" dirty="0"/>
          </a:p>
          <a:p>
            <a:endParaRPr lang="en-US" dirty="0"/>
          </a:p>
          <a:p>
            <a:r>
              <a:rPr lang="en-US" dirty="0">
                <a:solidFill>
                  <a:srgbClr val="FF0000"/>
                </a:solidFill>
              </a:rPr>
              <a:t>Absence of evidence is not evidence of absence!</a:t>
            </a:r>
          </a:p>
        </p:txBody>
      </p:sp>
      <p:sp>
        <p:nvSpPr>
          <p:cNvPr id="4" name="Slide Number Placeholder 3">
            <a:extLst>
              <a:ext uri="{FF2B5EF4-FFF2-40B4-BE49-F238E27FC236}">
                <a16:creationId xmlns:a16="http://schemas.microsoft.com/office/drawing/2014/main" id="{6134A68C-2F25-4094-BABC-C946D9794F84}"/>
              </a:ext>
            </a:extLst>
          </p:cNvPr>
          <p:cNvSpPr>
            <a:spLocks noGrp="1"/>
          </p:cNvSpPr>
          <p:nvPr>
            <p:ph type="sldNum" sz="quarter" idx="12"/>
          </p:nvPr>
        </p:nvSpPr>
        <p:spPr/>
        <p:txBody>
          <a:bodyPr/>
          <a:lstStyle/>
          <a:p>
            <a:fld id="{189FD730-24FD-4596-8014-4AC27DBE91D4}" type="slidenum">
              <a:rPr lang="en-US" smtClean="0"/>
              <a:t>19</a:t>
            </a:fld>
            <a:endParaRPr lang="en-US"/>
          </a:p>
        </p:txBody>
      </p:sp>
    </p:spTree>
    <p:extLst>
      <p:ext uri="{BB962C8B-B14F-4D97-AF65-F5344CB8AC3E}">
        <p14:creationId xmlns:p14="http://schemas.microsoft.com/office/powerpoint/2010/main" val="2841680015"/>
      </p:ext>
    </p:extLst>
  </p:cSld>
  <p:clrMapOvr>
    <a:masterClrMapping/>
  </p:clrMapOvr>
  <mc:AlternateContent xmlns:mc="http://schemas.openxmlformats.org/markup-compatibility/2006" xmlns:p14="http://schemas.microsoft.com/office/powerpoint/2010/main">
    <mc:Choice Requires="p14">
      <p:transition spd="slow" p14:dur="2000" advTm="54133"/>
    </mc:Choice>
    <mc:Fallback xmlns="">
      <p:transition spd="slow" advTm="54133"/>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F3D3CC-B0BA-4783-BF62-CA88136FC68D}"/>
              </a:ext>
            </a:extLst>
          </p:cNvPr>
          <p:cNvSpPr>
            <a:spLocks noGrp="1"/>
          </p:cNvSpPr>
          <p:nvPr>
            <p:ph type="title"/>
          </p:nvPr>
        </p:nvSpPr>
        <p:spPr>
          <a:xfrm>
            <a:off x="1028700" y="1967266"/>
            <a:ext cx="2628900" cy="2547257"/>
          </a:xfrm>
          <a:noFill/>
        </p:spPr>
        <p:txBody>
          <a:bodyPr vert="horz" lIns="91440" tIns="45720" rIns="91440" bIns="45720" rtlCol="0" anchor="ctr">
            <a:normAutofit fontScale="90000"/>
          </a:bodyPr>
          <a:lstStyle/>
          <a:p>
            <a:pPr algn="ctr"/>
            <a:r>
              <a:rPr lang="en-US" sz="2800" kern="1200" dirty="0">
                <a:solidFill>
                  <a:srgbClr val="FFFFFF"/>
                </a:solidFill>
                <a:latin typeface="+mj-lt"/>
                <a:ea typeface="+mj-ea"/>
                <a:cs typeface="+mj-cs"/>
              </a:rPr>
              <a:t>Cardiovascular deaths have exploded right after the mass vaccination rollout (2 months of data, Feb 2021)</a:t>
            </a:r>
          </a:p>
        </p:txBody>
      </p:sp>
      <p:pic>
        <p:nvPicPr>
          <p:cNvPr id="1026" name="Picture 2" descr="Are some batches more toxic than others?">
            <a:extLst>
              <a:ext uri="{FF2B5EF4-FFF2-40B4-BE49-F238E27FC236}">
                <a16:creationId xmlns:a16="http://schemas.microsoft.com/office/drawing/2014/main" id="{D6D7AB3E-C1E3-43A0-8E2A-6BFD982B2A5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77316" y="664701"/>
            <a:ext cx="6780700" cy="552626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CDFEA6A4-3A2C-4645-A207-1171DC96B272}"/>
              </a:ext>
            </a:extLst>
          </p:cNvPr>
          <p:cNvSpPr>
            <a:spLocks noGrp="1"/>
          </p:cNvSpPr>
          <p:nvPr>
            <p:ph type="sldNum" sz="quarter" idx="12"/>
          </p:nvPr>
        </p:nvSpPr>
        <p:spPr>
          <a:xfrm>
            <a:off x="11034184" y="6356350"/>
            <a:ext cx="514349" cy="365125"/>
          </a:xfrm>
        </p:spPr>
        <p:txBody>
          <a:bodyPr vert="horz" lIns="91440" tIns="45720" rIns="91440" bIns="45720" rtlCol="0" anchor="ctr">
            <a:normAutofit/>
          </a:bodyPr>
          <a:lstStyle/>
          <a:p>
            <a:pPr>
              <a:spcAft>
                <a:spcPts val="600"/>
              </a:spcAft>
            </a:pPr>
            <a:fld id="{189FD730-24FD-4596-8014-4AC27DBE91D4}" type="slidenum">
              <a:rPr lang="en-US">
                <a:solidFill>
                  <a:schemeClr val="tx1">
                    <a:alpha val="80000"/>
                  </a:schemeClr>
                </a:solidFill>
              </a:rPr>
              <a:pPr>
                <a:spcAft>
                  <a:spcPts val="600"/>
                </a:spcAft>
              </a:pPr>
              <a:t>20</a:t>
            </a:fld>
            <a:endParaRPr lang="en-US">
              <a:solidFill>
                <a:schemeClr val="tx1">
                  <a:alpha val="80000"/>
                </a:schemeClr>
              </a:solidFill>
            </a:endParaRPr>
          </a:p>
        </p:txBody>
      </p:sp>
      <p:sp>
        <p:nvSpPr>
          <p:cNvPr id="5" name="TextBox 4">
            <a:extLst>
              <a:ext uri="{FF2B5EF4-FFF2-40B4-BE49-F238E27FC236}">
                <a16:creationId xmlns:a16="http://schemas.microsoft.com/office/drawing/2014/main" id="{D8253C4B-DF57-4C5A-955F-5CE12E10AA54}"/>
              </a:ext>
            </a:extLst>
          </p:cNvPr>
          <p:cNvSpPr txBox="1"/>
          <p:nvPr/>
        </p:nvSpPr>
        <p:spPr>
          <a:xfrm flipH="1">
            <a:off x="862842" y="267511"/>
            <a:ext cx="5435818" cy="369332"/>
          </a:xfrm>
          <a:prstGeom prst="rect">
            <a:avLst/>
          </a:prstGeom>
          <a:solidFill>
            <a:schemeClr val="accent4"/>
          </a:solidFill>
        </p:spPr>
        <p:txBody>
          <a:bodyPr wrap="square" rtlCol="0">
            <a:spAutoFit/>
          </a:bodyPr>
          <a:lstStyle/>
          <a:p>
            <a:r>
              <a:rPr lang="en-US" dirty="0"/>
              <a:t>From Pfizer’s Own Pharmacovigilance Report</a:t>
            </a:r>
          </a:p>
        </p:txBody>
      </p:sp>
    </p:spTree>
    <p:extLst>
      <p:ext uri="{BB962C8B-B14F-4D97-AF65-F5344CB8AC3E}">
        <p14:creationId xmlns:p14="http://schemas.microsoft.com/office/powerpoint/2010/main" val="1195976818"/>
      </p:ext>
    </p:extLst>
  </p:cSld>
  <p:clrMapOvr>
    <a:masterClrMapping/>
  </p:clrMapOvr>
  <mc:AlternateContent xmlns:mc="http://schemas.openxmlformats.org/markup-compatibility/2006" xmlns:p14="http://schemas.microsoft.com/office/powerpoint/2010/main">
    <mc:Choice Requires="p14">
      <p:transition spd="slow" p14:dur="2000" advTm="157742"/>
    </mc:Choice>
    <mc:Fallback xmlns="">
      <p:transition spd="slow" advTm="15774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25F95-4068-464A-9ACF-73D5956D7F07}"/>
              </a:ext>
            </a:extLst>
          </p:cNvPr>
          <p:cNvSpPr>
            <a:spLocks noGrp="1"/>
          </p:cNvSpPr>
          <p:nvPr>
            <p:ph type="title"/>
          </p:nvPr>
        </p:nvSpPr>
        <p:spPr>
          <a:xfrm>
            <a:off x="726332" y="29523"/>
            <a:ext cx="10515600" cy="1325563"/>
          </a:xfrm>
        </p:spPr>
        <p:txBody>
          <a:bodyPr>
            <a:normAutofit/>
          </a:bodyPr>
          <a:lstStyle/>
          <a:p>
            <a:r>
              <a:rPr lang="en-US" sz="3200" dirty="0"/>
              <a:t>Summary of Pfizer’s Non-Existing Non-Clinical Testing Program</a:t>
            </a:r>
          </a:p>
        </p:txBody>
      </p:sp>
      <p:sp>
        <p:nvSpPr>
          <p:cNvPr id="3" name="Slide Number Placeholder 2">
            <a:extLst>
              <a:ext uri="{FF2B5EF4-FFF2-40B4-BE49-F238E27FC236}">
                <a16:creationId xmlns:a16="http://schemas.microsoft.com/office/drawing/2014/main" id="{A147D8C4-6A95-42CE-AEC4-01444F28F68F}"/>
              </a:ext>
            </a:extLst>
          </p:cNvPr>
          <p:cNvSpPr>
            <a:spLocks noGrp="1"/>
          </p:cNvSpPr>
          <p:nvPr>
            <p:ph type="sldNum" sz="quarter" idx="12"/>
          </p:nvPr>
        </p:nvSpPr>
        <p:spPr/>
        <p:txBody>
          <a:bodyPr/>
          <a:lstStyle/>
          <a:p>
            <a:fld id="{189FD730-24FD-4596-8014-4AC27DBE91D4}" type="slidenum">
              <a:rPr lang="en-US" smtClean="0"/>
              <a:t>21</a:t>
            </a:fld>
            <a:endParaRPr lang="en-US"/>
          </a:p>
        </p:txBody>
      </p:sp>
      <p:sp>
        <p:nvSpPr>
          <p:cNvPr id="4" name="Rectangle 3">
            <a:extLst>
              <a:ext uri="{FF2B5EF4-FFF2-40B4-BE49-F238E27FC236}">
                <a16:creationId xmlns:a16="http://schemas.microsoft.com/office/drawing/2014/main" id="{C28955ED-843B-4037-9505-BABF26EC3BB9}"/>
              </a:ext>
            </a:extLst>
          </p:cNvPr>
          <p:cNvSpPr/>
          <p:nvPr/>
        </p:nvSpPr>
        <p:spPr>
          <a:xfrm>
            <a:off x="6006826" y="1549633"/>
            <a:ext cx="2412460"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Pharmacology</a:t>
            </a:r>
          </a:p>
        </p:txBody>
      </p:sp>
      <p:sp>
        <p:nvSpPr>
          <p:cNvPr id="5" name="Rectangle 4">
            <a:extLst>
              <a:ext uri="{FF2B5EF4-FFF2-40B4-BE49-F238E27FC236}">
                <a16:creationId xmlns:a16="http://schemas.microsoft.com/office/drawing/2014/main" id="{CAB43DFB-4205-4E5B-A598-8F6606450411}"/>
              </a:ext>
            </a:extLst>
          </p:cNvPr>
          <p:cNvSpPr/>
          <p:nvPr/>
        </p:nvSpPr>
        <p:spPr>
          <a:xfrm>
            <a:off x="4199103" y="3206884"/>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Biodistribution</a:t>
            </a:r>
          </a:p>
        </p:txBody>
      </p:sp>
      <p:sp>
        <p:nvSpPr>
          <p:cNvPr id="7" name="Rectangle 6">
            <a:extLst>
              <a:ext uri="{FF2B5EF4-FFF2-40B4-BE49-F238E27FC236}">
                <a16:creationId xmlns:a16="http://schemas.microsoft.com/office/drawing/2014/main" id="{CA6C9C1B-A8F5-486F-9708-69E742B6B692}"/>
              </a:ext>
            </a:extLst>
          </p:cNvPr>
          <p:cNvSpPr/>
          <p:nvPr/>
        </p:nvSpPr>
        <p:spPr>
          <a:xfrm>
            <a:off x="4199103" y="2378769"/>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Primary</a:t>
            </a:r>
          </a:p>
        </p:txBody>
      </p:sp>
      <p:sp>
        <p:nvSpPr>
          <p:cNvPr id="8" name="Rectangle 7">
            <a:extLst>
              <a:ext uri="{FF2B5EF4-FFF2-40B4-BE49-F238E27FC236}">
                <a16:creationId xmlns:a16="http://schemas.microsoft.com/office/drawing/2014/main" id="{3EA7CEA7-CAB5-43C1-93D1-C3C02CE866D3}"/>
              </a:ext>
            </a:extLst>
          </p:cNvPr>
          <p:cNvSpPr/>
          <p:nvPr/>
        </p:nvSpPr>
        <p:spPr>
          <a:xfrm>
            <a:off x="6387828" y="2378769"/>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Secondary</a:t>
            </a:r>
          </a:p>
        </p:txBody>
      </p:sp>
      <p:sp>
        <p:nvSpPr>
          <p:cNvPr id="9" name="Rectangle 8">
            <a:extLst>
              <a:ext uri="{FF2B5EF4-FFF2-40B4-BE49-F238E27FC236}">
                <a16:creationId xmlns:a16="http://schemas.microsoft.com/office/drawing/2014/main" id="{8E870221-AE6D-48C6-8A27-9B4A68D3ADAF}"/>
              </a:ext>
            </a:extLst>
          </p:cNvPr>
          <p:cNvSpPr/>
          <p:nvPr/>
        </p:nvSpPr>
        <p:spPr>
          <a:xfrm>
            <a:off x="8576553" y="2373110"/>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Safety Pharm</a:t>
            </a:r>
          </a:p>
        </p:txBody>
      </p:sp>
      <p:cxnSp>
        <p:nvCxnSpPr>
          <p:cNvPr id="11" name="Straight Arrow Connector 10">
            <a:extLst>
              <a:ext uri="{FF2B5EF4-FFF2-40B4-BE49-F238E27FC236}">
                <a16:creationId xmlns:a16="http://schemas.microsoft.com/office/drawing/2014/main" id="{03990E63-5A72-4E4A-AFA4-CE57B5E527AE}"/>
              </a:ext>
            </a:extLst>
          </p:cNvPr>
          <p:cNvCxnSpPr>
            <a:stCxn id="4" idx="2"/>
            <a:endCxn id="7" idx="0"/>
          </p:cNvCxnSpPr>
          <p:nvPr/>
        </p:nvCxnSpPr>
        <p:spPr>
          <a:xfrm flipH="1">
            <a:off x="5061622" y="2023349"/>
            <a:ext cx="2151434" cy="355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6B97E09-C22C-4141-9C90-273D8D3761FE}"/>
              </a:ext>
            </a:extLst>
          </p:cNvPr>
          <p:cNvCxnSpPr>
            <a:stCxn id="4" idx="2"/>
            <a:endCxn id="8" idx="0"/>
          </p:cNvCxnSpPr>
          <p:nvPr/>
        </p:nvCxnSpPr>
        <p:spPr>
          <a:xfrm>
            <a:off x="7213056" y="2023349"/>
            <a:ext cx="37291" cy="355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FE880FB-F901-4A7B-BD87-423E2DF13582}"/>
              </a:ext>
            </a:extLst>
          </p:cNvPr>
          <p:cNvCxnSpPr>
            <a:stCxn id="4" idx="2"/>
            <a:endCxn id="9" idx="0"/>
          </p:cNvCxnSpPr>
          <p:nvPr/>
        </p:nvCxnSpPr>
        <p:spPr>
          <a:xfrm>
            <a:off x="7213056" y="2023349"/>
            <a:ext cx="2226016" cy="3497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ACE491A8-3C00-4285-8294-D6179B146A14}"/>
              </a:ext>
            </a:extLst>
          </p:cNvPr>
          <p:cNvSpPr/>
          <p:nvPr/>
        </p:nvSpPr>
        <p:spPr>
          <a:xfrm>
            <a:off x="1997410" y="4501018"/>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ADME</a:t>
            </a:r>
          </a:p>
        </p:txBody>
      </p:sp>
      <p:sp>
        <p:nvSpPr>
          <p:cNvPr id="23" name="Rectangle 22">
            <a:extLst>
              <a:ext uri="{FF2B5EF4-FFF2-40B4-BE49-F238E27FC236}">
                <a16:creationId xmlns:a16="http://schemas.microsoft.com/office/drawing/2014/main" id="{10D8342B-E2D1-4944-8A81-57D2EACFA44C}"/>
              </a:ext>
            </a:extLst>
          </p:cNvPr>
          <p:cNvSpPr/>
          <p:nvPr/>
        </p:nvSpPr>
        <p:spPr>
          <a:xfrm>
            <a:off x="5406951" y="4500223"/>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Toxicology</a:t>
            </a:r>
          </a:p>
        </p:txBody>
      </p:sp>
      <p:sp>
        <p:nvSpPr>
          <p:cNvPr id="24" name="Rectangle 23">
            <a:extLst>
              <a:ext uri="{FF2B5EF4-FFF2-40B4-BE49-F238E27FC236}">
                <a16:creationId xmlns:a16="http://schemas.microsoft.com/office/drawing/2014/main" id="{30AFFEB7-565A-41BD-A31D-BAC8908C5280}"/>
              </a:ext>
            </a:extLst>
          </p:cNvPr>
          <p:cNvSpPr/>
          <p:nvPr/>
        </p:nvSpPr>
        <p:spPr>
          <a:xfrm>
            <a:off x="8651131" y="4910949"/>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Genotoxicity</a:t>
            </a:r>
          </a:p>
        </p:txBody>
      </p:sp>
      <p:sp>
        <p:nvSpPr>
          <p:cNvPr id="25" name="Rectangle 24">
            <a:extLst>
              <a:ext uri="{FF2B5EF4-FFF2-40B4-BE49-F238E27FC236}">
                <a16:creationId xmlns:a16="http://schemas.microsoft.com/office/drawing/2014/main" id="{AA877125-18FA-49EF-93D0-7BF5DFA0DC63}"/>
              </a:ext>
            </a:extLst>
          </p:cNvPr>
          <p:cNvSpPr/>
          <p:nvPr/>
        </p:nvSpPr>
        <p:spPr>
          <a:xfrm>
            <a:off x="8651130" y="5484140"/>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Carcinogenicity</a:t>
            </a:r>
          </a:p>
        </p:txBody>
      </p:sp>
      <p:sp>
        <p:nvSpPr>
          <p:cNvPr id="26" name="Rectangle 25">
            <a:extLst>
              <a:ext uri="{FF2B5EF4-FFF2-40B4-BE49-F238E27FC236}">
                <a16:creationId xmlns:a16="http://schemas.microsoft.com/office/drawing/2014/main" id="{47CB8A4F-867B-4B63-B817-B6C7A516EF3F}"/>
              </a:ext>
            </a:extLst>
          </p:cNvPr>
          <p:cNvSpPr/>
          <p:nvPr/>
        </p:nvSpPr>
        <p:spPr>
          <a:xfrm>
            <a:off x="8613841" y="3148503"/>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Cardiovascular</a:t>
            </a:r>
          </a:p>
        </p:txBody>
      </p:sp>
      <p:sp>
        <p:nvSpPr>
          <p:cNvPr id="27" name="Rectangle 26">
            <a:extLst>
              <a:ext uri="{FF2B5EF4-FFF2-40B4-BE49-F238E27FC236}">
                <a16:creationId xmlns:a16="http://schemas.microsoft.com/office/drawing/2014/main" id="{D91862C6-7496-428D-8E6E-8F7B51EABA82}"/>
              </a:ext>
            </a:extLst>
          </p:cNvPr>
          <p:cNvSpPr/>
          <p:nvPr/>
        </p:nvSpPr>
        <p:spPr>
          <a:xfrm>
            <a:off x="8641402" y="3721846"/>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CNS</a:t>
            </a:r>
          </a:p>
        </p:txBody>
      </p:sp>
      <p:sp>
        <p:nvSpPr>
          <p:cNvPr id="28" name="Rectangle 27">
            <a:extLst>
              <a:ext uri="{FF2B5EF4-FFF2-40B4-BE49-F238E27FC236}">
                <a16:creationId xmlns:a16="http://schemas.microsoft.com/office/drawing/2014/main" id="{3F9E638E-F2BD-48A8-8E3B-C23CE38A7E2C}"/>
              </a:ext>
            </a:extLst>
          </p:cNvPr>
          <p:cNvSpPr/>
          <p:nvPr/>
        </p:nvSpPr>
        <p:spPr>
          <a:xfrm>
            <a:off x="8652752" y="4321718"/>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Liver, Renal, Blood, </a:t>
            </a:r>
            <a:r>
              <a:rPr lang="en-US" dirty="0" err="1">
                <a:solidFill>
                  <a:schemeClr val="tx1"/>
                </a:solidFill>
              </a:rPr>
              <a:t>etc</a:t>
            </a:r>
            <a:endParaRPr lang="en-US" dirty="0">
              <a:solidFill>
                <a:schemeClr val="tx1"/>
              </a:solidFill>
            </a:endParaRPr>
          </a:p>
        </p:txBody>
      </p:sp>
      <p:sp>
        <p:nvSpPr>
          <p:cNvPr id="29" name="Rectangle 28">
            <a:extLst>
              <a:ext uri="{FF2B5EF4-FFF2-40B4-BE49-F238E27FC236}">
                <a16:creationId xmlns:a16="http://schemas.microsoft.com/office/drawing/2014/main" id="{D9D99FE3-11C1-4809-BA18-27952C495754}"/>
              </a:ext>
            </a:extLst>
          </p:cNvPr>
          <p:cNvSpPr/>
          <p:nvPr/>
        </p:nvSpPr>
        <p:spPr>
          <a:xfrm>
            <a:off x="8716397" y="6128428"/>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Reproductive Tox*</a:t>
            </a:r>
          </a:p>
        </p:txBody>
      </p:sp>
      <p:cxnSp>
        <p:nvCxnSpPr>
          <p:cNvPr id="31" name="Straight Arrow Connector 30">
            <a:extLst>
              <a:ext uri="{FF2B5EF4-FFF2-40B4-BE49-F238E27FC236}">
                <a16:creationId xmlns:a16="http://schemas.microsoft.com/office/drawing/2014/main" id="{90F7884C-6C42-4ACF-8943-BA426342C630}"/>
              </a:ext>
            </a:extLst>
          </p:cNvPr>
          <p:cNvCxnSpPr>
            <a:stCxn id="23" idx="3"/>
            <a:endCxn id="26" idx="1"/>
          </p:cNvCxnSpPr>
          <p:nvPr/>
        </p:nvCxnSpPr>
        <p:spPr>
          <a:xfrm flipV="1">
            <a:off x="7131988" y="3385361"/>
            <a:ext cx="1481853" cy="13517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A33D074-6F95-4685-BB82-B19D4C89D267}"/>
              </a:ext>
            </a:extLst>
          </p:cNvPr>
          <p:cNvCxnSpPr>
            <a:stCxn id="23" idx="3"/>
            <a:endCxn id="27" idx="1"/>
          </p:cNvCxnSpPr>
          <p:nvPr/>
        </p:nvCxnSpPr>
        <p:spPr>
          <a:xfrm flipV="1">
            <a:off x="7131988" y="3958704"/>
            <a:ext cx="1509414" cy="778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56C987F-63EB-4477-A9A1-B287835C2398}"/>
              </a:ext>
            </a:extLst>
          </p:cNvPr>
          <p:cNvCxnSpPr>
            <a:stCxn id="23" idx="3"/>
            <a:endCxn id="28" idx="1"/>
          </p:cNvCxnSpPr>
          <p:nvPr/>
        </p:nvCxnSpPr>
        <p:spPr>
          <a:xfrm flipV="1">
            <a:off x="7131988" y="4558576"/>
            <a:ext cx="1520764" cy="1785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B016146-4138-4FFA-9D97-5147BACBCF27}"/>
              </a:ext>
            </a:extLst>
          </p:cNvPr>
          <p:cNvCxnSpPr>
            <a:stCxn id="23" idx="3"/>
            <a:endCxn id="24" idx="1"/>
          </p:cNvCxnSpPr>
          <p:nvPr/>
        </p:nvCxnSpPr>
        <p:spPr>
          <a:xfrm>
            <a:off x="7131988" y="4737081"/>
            <a:ext cx="1519143" cy="4107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40795B46-38FC-4F55-ADEA-4AD0F8ABE004}"/>
              </a:ext>
            </a:extLst>
          </p:cNvPr>
          <p:cNvCxnSpPr>
            <a:stCxn id="23" idx="3"/>
            <a:endCxn id="25" idx="1"/>
          </p:cNvCxnSpPr>
          <p:nvPr/>
        </p:nvCxnSpPr>
        <p:spPr>
          <a:xfrm>
            <a:off x="7131988" y="4737081"/>
            <a:ext cx="1519142" cy="9839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326C69B1-5DA1-4203-9A0A-880BBAD30DCF}"/>
              </a:ext>
            </a:extLst>
          </p:cNvPr>
          <p:cNvCxnSpPr>
            <a:cxnSpLocks/>
            <a:endCxn id="29" idx="1"/>
          </p:cNvCxnSpPr>
          <p:nvPr/>
        </p:nvCxnSpPr>
        <p:spPr>
          <a:xfrm>
            <a:off x="7209004" y="4754343"/>
            <a:ext cx="1507393" cy="1610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FF4CB722-C849-4BA3-BD5D-3EC728C420DE}"/>
              </a:ext>
            </a:extLst>
          </p:cNvPr>
          <p:cNvCxnSpPr>
            <a:stCxn id="7" idx="2"/>
            <a:endCxn id="5" idx="0"/>
          </p:cNvCxnSpPr>
          <p:nvPr/>
        </p:nvCxnSpPr>
        <p:spPr>
          <a:xfrm>
            <a:off x="5061622" y="2852485"/>
            <a:ext cx="0" cy="354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FD078300-FE3A-42CE-A6DF-E843096E97FC}"/>
              </a:ext>
            </a:extLst>
          </p:cNvPr>
          <p:cNvCxnSpPr>
            <a:stCxn id="5" idx="2"/>
            <a:endCxn id="22" idx="0"/>
          </p:cNvCxnSpPr>
          <p:nvPr/>
        </p:nvCxnSpPr>
        <p:spPr>
          <a:xfrm flipH="1">
            <a:off x="2859929" y="3680600"/>
            <a:ext cx="2201693" cy="8204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FA5E107E-A04B-4BB0-8490-7009639A7C4F}"/>
              </a:ext>
            </a:extLst>
          </p:cNvPr>
          <p:cNvCxnSpPr>
            <a:stCxn id="5" idx="2"/>
            <a:endCxn id="23" idx="0"/>
          </p:cNvCxnSpPr>
          <p:nvPr/>
        </p:nvCxnSpPr>
        <p:spPr>
          <a:xfrm>
            <a:off x="5061622" y="3680600"/>
            <a:ext cx="1207848" cy="8196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38F7CA38-98E8-4FED-885A-DE81CC196653}"/>
              </a:ext>
            </a:extLst>
          </p:cNvPr>
          <p:cNvSpPr/>
          <p:nvPr/>
        </p:nvSpPr>
        <p:spPr>
          <a:xfrm>
            <a:off x="6416200" y="3173123"/>
            <a:ext cx="1725037" cy="473716"/>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Drug Interactions</a:t>
            </a:r>
          </a:p>
        </p:txBody>
      </p:sp>
      <p:cxnSp>
        <p:nvCxnSpPr>
          <p:cNvPr id="62" name="Straight Arrow Connector 61">
            <a:extLst>
              <a:ext uri="{FF2B5EF4-FFF2-40B4-BE49-F238E27FC236}">
                <a16:creationId xmlns:a16="http://schemas.microsoft.com/office/drawing/2014/main" id="{FDE7D3E1-06F8-45F4-A27F-F8DB63EDD452}"/>
              </a:ext>
            </a:extLst>
          </p:cNvPr>
          <p:cNvCxnSpPr>
            <a:cxnSpLocks/>
            <a:stCxn id="8" idx="2"/>
            <a:endCxn id="60" idx="0"/>
          </p:cNvCxnSpPr>
          <p:nvPr/>
        </p:nvCxnSpPr>
        <p:spPr>
          <a:xfrm>
            <a:off x="7250347" y="2852485"/>
            <a:ext cx="28372" cy="3206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3D33B84F-CC5F-4F68-987B-5D47D905F240}"/>
              </a:ext>
            </a:extLst>
          </p:cNvPr>
          <p:cNvGrpSpPr/>
          <p:nvPr/>
        </p:nvGrpSpPr>
        <p:grpSpPr>
          <a:xfrm>
            <a:off x="6541848" y="2210872"/>
            <a:ext cx="3745962" cy="3891358"/>
            <a:chOff x="5296712" y="2230328"/>
            <a:chExt cx="3745962" cy="3891358"/>
          </a:xfrm>
        </p:grpSpPr>
        <p:sp>
          <p:nvSpPr>
            <p:cNvPr id="48" name="Multiplication Sign 47">
              <a:extLst>
                <a:ext uri="{FF2B5EF4-FFF2-40B4-BE49-F238E27FC236}">
                  <a16:creationId xmlns:a16="http://schemas.microsoft.com/office/drawing/2014/main" id="{D56F295F-1298-42A2-9E5E-DABAE36CA149}"/>
                </a:ext>
              </a:extLst>
            </p:cNvPr>
            <p:cNvSpPr/>
            <p:nvPr/>
          </p:nvSpPr>
          <p:spPr>
            <a:xfrm>
              <a:off x="5296712" y="2258641"/>
              <a:ext cx="1571017" cy="746087"/>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Multiplication Sign 48">
              <a:extLst>
                <a:ext uri="{FF2B5EF4-FFF2-40B4-BE49-F238E27FC236}">
                  <a16:creationId xmlns:a16="http://schemas.microsoft.com/office/drawing/2014/main" id="{52D4C715-B794-4AAC-BCAA-EFE39E598ED6}"/>
                </a:ext>
              </a:extLst>
            </p:cNvPr>
            <p:cNvSpPr/>
            <p:nvPr/>
          </p:nvSpPr>
          <p:spPr>
            <a:xfrm>
              <a:off x="7371136" y="2230328"/>
              <a:ext cx="1571017" cy="746087"/>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Multiplication Sign 49">
              <a:extLst>
                <a:ext uri="{FF2B5EF4-FFF2-40B4-BE49-F238E27FC236}">
                  <a16:creationId xmlns:a16="http://schemas.microsoft.com/office/drawing/2014/main" id="{7C38280A-187C-4383-98B8-4E3ADC6752AC}"/>
                </a:ext>
              </a:extLst>
            </p:cNvPr>
            <p:cNvSpPr/>
            <p:nvPr/>
          </p:nvSpPr>
          <p:spPr>
            <a:xfrm>
              <a:off x="7382484" y="3000433"/>
              <a:ext cx="1571017" cy="746087"/>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Multiplication Sign 50">
              <a:extLst>
                <a:ext uri="{FF2B5EF4-FFF2-40B4-BE49-F238E27FC236}">
                  <a16:creationId xmlns:a16="http://schemas.microsoft.com/office/drawing/2014/main" id="{8ECC2C7A-90F3-4302-B3D3-D90E20EC12F8}"/>
                </a:ext>
              </a:extLst>
            </p:cNvPr>
            <p:cNvSpPr/>
            <p:nvPr/>
          </p:nvSpPr>
          <p:spPr>
            <a:xfrm>
              <a:off x="7413291" y="3605169"/>
              <a:ext cx="1571017" cy="746087"/>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Multiplication Sign 51">
              <a:extLst>
                <a:ext uri="{FF2B5EF4-FFF2-40B4-BE49-F238E27FC236}">
                  <a16:creationId xmlns:a16="http://schemas.microsoft.com/office/drawing/2014/main" id="{0C5CCA68-6288-4CEF-A602-61CC62140E20}"/>
                </a:ext>
              </a:extLst>
            </p:cNvPr>
            <p:cNvSpPr/>
            <p:nvPr/>
          </p:nvSpPr>
          <p:spPr>
            <a:xfrm>
              <a:off x="7414913" y="4200176"/>
              <a:ext cx="1571017" cy="746087"/>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Multiplication Sign 52">
              <a:extLst>
                <a:ext uri="{FF2B5EF4-FFF2-40B4-BE49-F238E27FC236}">
                  <a16:creationId xmlns:a16="http://schemas.microsoft.com/office/drawing/2014/main" id="{0944A3A0-AFE5-498F-987F-4B40A46344A8}"/>
                </a:ext>
              </a:extLst>
            </p:cNvPr>
            <p:cNvSpPr/>
            <p:nvPr/>
          </p:nvSpPr>
          <p:spPr>
            <a:xfrm>
              <a:off x="7445716" y="4800047"/>
              <a:ext cx="1571017" cy="746087"/>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Multiplication Sign 53">
              <a:extLst>
                <a:ext uri="{FF2B5EF4-FFF2-40B4-BE49-F238E27FC236}">
                  <a16:creationId xmlns:a16="http://schemas.microsoft.com/office/drawing/2014/main" id="{38137EDC-67FA-49D6-87FB-026815D2205B}"/>
                </a:ext>
              </a:extLst>
            </p:cNvPr>
            <p:cNvSpPr/>
            <p:nvPr/>
          </p:nvSpPr>
          <p:spPr>
            <a:xfrm>
              <a:off x="7471657" y="5375599"/>
              <a:ext cx="1571017" cy="746087"/>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Multiplication Sign 63">
              <a:extLst>
                <a:ext uri="{FF2B5EF4-FFF2-40B4-BE49-F238E27FC236}">
                  <a16:creationId xmlns:a16="http://schemas.microsoft.com/office/drawing/2014/main" id="{4E42ADB5-6270-40C0-B917-93D27FD2D909}"/>
                </a:ext>
              </a:extLst>
            </p:cNvPr>
            <p:cNvSpPr/>
            <p:nvPr/>
          </p:nvSpPr>
          <p:spPr>
            <a:xfrm>
              <a:off x="5308062" y="3062795"/>
              <a:ext cx="1571017" cy="746087"/>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40EF2DC9-19E1-48BA-AC8E-E0E4630132E8}"/>
              </a:ext>
            </a:extLst>
          </p:cNvPr>
          <p:cNvGrpSpPr/>
          <p:nvPr/>
        </p:nvGrpSpPr>
        <p:grpSpPr>
          <a:xfrm>
            <a:off x="5467419" y="5046240"/>
            <a:ext cx="1676077" cy="1037255"/>
            <a:chOff x="5467419" y="5046240"/>
            <a:chExt cx="1676077" cy="1037255"/>
          </a:xfrm>
        </p:grpSpPr>
        <p:sp>
          <p:nvSpPr>
            <p:cNvPr id="67" name="TextBox 66">
              <a:extLst>
                <a:ext uri="{FF2B5EF4-FFF2-40B4-BE49-F238E27FC236}">
                  <a16:creationId xmlns:a16="http://schemas.microsoft.com/office/drawing/2014/main" id="{B73CA91A-1F60-4464-AC60-CE46CE6D4EAE}"/>
                </a:ext>
              </a:extLst>
            </p:cNvPr>
            <p:cNvSpPr txBox="1"/>
            <p:nvPr/>
          </p:nvSpPr>
          <p:spPr>
            <a:xfrm flipH="1">
              <a:off x="5467419" y="5437164"/>
              <a:ext cx="1676077" cy="646331"/>
            </a:xfrm>
            <a:prstGeom prst="rect">
              <a:avLst/>
            </a:prstGeom>
            <a:noFill/>
          </p:spPr>
          <p:txBody>
            <a:bodyPr wrap="square" rtlCol="0">
              <a:spAutoFit/>
            </a:bodyPr>
            <a:lstStyle/>
            <a:p>
              <a:r>
                <a:rPr lang="en-US" dirty="0">
                  <a:solidFill>
                    <a:srgbClr val="FF0000"/>
                  </a:solidFill>
                </a:rPr>
                <a:t>Only 1 relevant study in 20 rats!</a:t>
              </a:r>
            </a:p>
          </p:txBody>
        </p:sp>
        <p:sp>
          <p:nvSpPr>
            <p:cNvPr id="68" name="Arrow: Up 67">
              <a:extLst>
                <a:ext uri="{FF2B5EF4-FFF2-40B4-BE49-F238E27FC236}">
                  <a16:creationId xmlns:a16="http://schemas.microsoft.com/office/drawing/2014/main" id="{06952B9E-7115-4D9A-BB76-DEA9D36272EF}"/>
                </a:ext>
              </a:extLst>
            </p:cNvPr>
            <p:cNvSpPr/>
            <p:nvPr/>
          </p:nvSpPr>
          <p:spPr>
            <a:xfrm>
              <a:off x="6072489" y="5046240"/>
              <a:ext cx="326686" cy="24869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9" name="TextBox 68">
            <a:extLst>
              <a:ext uri="{FF2B5EF4-FFF2-40B4-BE49-F238E27FC236}">
                <a16:creationId xmlns:a16="http://schemas.microsoft.com/office/drawing/2014/main" id="{D44A0BA6-278B-436A-9CE1-B03D70AF62F9}"/>
              </a:ext>
            </a:extLst>
          </p:cNvPr>
          <p:cNvSpPr txBox="1"/>
          <p:nvPr/>
        </p:nvSpPr>
        <p:spPr>
          <a:xfrm>
            <a:off x="374514" y="6566177"/>
            <a:ext cx="9036995" cy="307777"/>
          </a:xfrm>
          <a:prstGeom prst="rect">
            <a:avLst/>
          </a:prstGeom>
          <a:noFill/>
        </p:spPr>
        <p:txBody>
          <a:bodyPr wrap="square" rtlCol="0">
            <a:spAutoFit/>
          </a:bodyPr>
          <a:lstStyle/>
          <a:p>
            <a:r>
              <a:rPr lang="en-US" sz="1400" dirty="0"/>
              <a:t>* Study not in compliance with Good Laboratory Practices, not acceptable for approval/labeling </a:t>
            </a:r>
          </a:p>
        </p:txBody>
      </p:sp>
      <p:grpSp>
        <p:nvGrpSpPr>
          <p:cNvPr id="14" name="Group 13">
            <a:extLst>
              <a:ext uri="{FF2B5EF4-FFF2-40B4-BE49-F238E27FC236}">
                <a16:creationId xmlns:a16="http://schemas.microsoft.com/office/drawing/2014/main" id="{7DBD4AB5-864F-4CBB-97A8-1532F5E5DAF1}"/>
              </a:ext>
            </a:extLst>
          </p:cNvPr>
          <p:cNvGrpSpPr/>
          <p:nvPr/>
        </p:nvGrpSpPr>
        <p:grpSpPr>
          <a:xfrm>
            <a:off x="734442" y="2114910"/>
            <a:ext cx="3219846" cy="830997"/>
            <a:chOff x="734442" y="2114910"/>
            <a:chExt cx="3219846" cy="830997"/>
          </a:xfrm>
        </p:grpSpPr>
        <p:sp>
          <p:nvSpPr>
            <p:cNvPr id="70" name="Arrow: Right 69">
              <a:extLst>
                <a:ext uri="{FF2B5EF4-FFF2-40B4-BE49-F238E27FC236}">
                  <a16:creationId xmlns:a16="http://schemas.microsoft.com/office/drawing/2014/main" id="{2F305DB2-B531-420F-96CF-18405A25B26B}"/>
                </a:ext>
              </a:extLst>
            </p:cNvPr>
            <p:cNvSpPr/>
            <p:nvPr/>
          </p:nvSpPr>
          <p:spPr>
            <a:xfrm>
              <a:off x="3684347" y="2519463"/>
              <a:ext cx="269941" cy="22175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B0147A64-E2C1-433C-9A86-C7DF2A5BFC71}"/>
                </a:ext>
              </a:extLst>
            </p:cNvPr>
            <p:cNvSpPr txBox="1"/>
            <p:nvPr/>
          </p:nvSpPr>
          <p:spPr>
            <a:xfrm>
              <a:off x="734442" y="2114910"/>
              <a:ext cx="2920725"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FF0000"/>
                  </a:solidFill>
                </a:rPr>
                <a:t>Immunogenicity</a:t>
              </a:r>
            </a:p>
            <a:p>
              <a:pPr marL="285750" indent="-285750">
                <a:buFont typeface="Arial" panose="020B0604020202020204" pitchFamily="34" charset="0"/>
                <a:buChar char="•"/>
              </a:pPr>
              <a:r>
                <a:rPr lang="en-US" sz="1600" dirty="0">
                  <a:solidFill>
                    <a:srgbClr val="FF0000"/>
                  </a:solidFill>
                </a:rPr>
                <a:t>Monkey study without covid illness </a:t>
              </a:r>
            </a:p>
          </p:txBody>
        </p:sp>
      </p:grpSp>
      <p:grpSp>
        <p:nvGrpSpPr>
          <p:cNvPr id="17" name="Group 16">
            <a:extLst>
              <a:ext uri="{FF2B5EF4-FFF2-40B4-BE49-F238E27FC236}">
                <a16:creationId xmlns:a16="http://schemas.microsoft.com/office/drawing/2014/main" id="{F2DAD524-B2E4-4361-9186-ED282FC7CB1B}"/>
              </a:ext>
            </a:extLst>
          </p:cNvPr>
          <p:cNvGrpSpPr/>
          <p:nvPr/>
        </p:nvGrpSpPr>
        <p:grpSpPr>
          <a:xfrm>
            <a:off x="1443339" y="5058998"/>
            <a:ext cx="2743199" cy="1295930"/>
            <a:chOff x="1443339" y="5058998"/>
            <a:chExt cx="2743199" cy="1295930"/>
          </a:xfrm>
        </p:grpSpPr>
        <p:sp>
          <p:nvSpPr>
            <p:cNvPr id="110" name="TextBox 109">
              <a:extLst>
                <a:ext uri="{FF2B5EF4-FFF2-40B4-BE49-F238E27FC236}">
                  <a16:creationId xmlns:a16="http://schemas.microsoft.com/office/drawing/2014/main" id="{10089E9C-4842-49DF-9081-28744F0229AF}"/>
                </a:ext>
              </a:extLst>
            </p:cNvPr>
            <p:cNvSpPr txBox="1"/>
            <p:nvPr/>
          </p:nvSpPr>
          <p:spPr>
            <a:xfrm>
              <a:off x="1443339" y="5277710"/>
              <a:ext cx="2743199" cy="1077218"/>
            </a:xfrm>
            <a:prstGeom prst="rect">
              <a:avLst/>
            </a:prstGeom>
            <a:noFill/>
          </p:spPr>
          <p:txBody>
            <a:bodyPr wrap="square" rtlCol="0">
              <a:spAutoFit/>
            </a:bodyPr>
            <a:lstStyle/>
            <a:p>
              <a:r>
                <a:rPr lang="en-US" sz="1600" dirty="0">
                  <a:solidFill>
                    <a:srgbClr val="FF0000"/>
                  </a:solidFill>
                </a:rPr>
                <a:t>Distribution studies of LNP show the substance reaching all organs (and will get spike protein expression there)</a:t>
              </a:r>
            </a:p>
          </p:txBody>
        </p:sp>
        <p:sp>
          <p:nvSpPr>
            <p:cNvPr id="111" name="Arrow: Up 110">
              <a:extLst>
                <a:ext uri="{FF2B5EF4-FFF2-40B4-BE49-F238E27FC236}">
                  <a16:creationId xmlns:a16="http://schemas.microsoft.com/office/drawing/2014/main" id="{C98A553C-FC8C-480D-B90D-5999F0F50C4D}"/>
                </a:ext>
              </a:extLst>
            </p:cNvPr>
            <p:cNvSpPr/>
            <p:nvPr/>
          </p:nvSpPr>
          <p:spPr>
            <a:xfrm>
              <a:off x="2623632" y="5058998"/>
              <a:ext cx="326686" cy="24869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2" name="Multiplication Sign 201">
            <a:extLst>
              <a:ext uri="{FF2B5EF4-FFF2-40B4-BE49-F238E27FC236}">
                <a16:creationId xmlns:a16="http://schemas.microsoft.com/office/drawing/2014/main" id="{DE690B40-52AB-4A8E-88D1-165F7E2A6822}"/>
              </a:ext>
            </a:extLst>
          </p:cNvPr>
          <p:cNvSpPr/>
          <p:nvPr/>
        </p:nvSpPr>
        <p:spPr>
          <a:xfrm>
            <a:off x="8737056" y="6023284"/>
            <a:ext cx="1571017" cy="664144"/>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0F52009C-DF15-4365-BD72-CC7C332E3096}"/>
              </a:ext>
            </a:extLst>
          </p:cNvPr>
          <p:cNvGrpSpPr/>
          <p:nvPr/>
        </p:nvGrpSpPr>
        <p:grpSpPr>
          <a:xfrm>
            <a:off x="833337" y="3060422"/>
            <a:ext cx="3172429" cy="830997"/>
            <a:chOff x="833337" y="3060422"/>
            <a:chExt cx="3172429" cy="830997"/>
          </a:xfrm>
        </p:grpSpPr>
        <p:sp>
          <p:nvSpPr>
            <p:cNvPr id="108" name="TextBox 107">
              <a:extLst>
                <a:ext uri="{FF2B5EF4-FFF2-40B4-BE49-F238E27FC236}">
                  <a16:creationId xmlns:a16="http://schemas.microsoft.com/office/drawing/2014/main" id="{76E03816-3912-42CC-B655-A7253133FDC3}"/>
                </a:ext>
              </a:extLst>
            </p:cNvPr>
            <p:cNvSpPr txBox="1"/>
            <p:nvPr/>
          </p:nvSpPr>
          <p:spPr>
            <a:xfrm>
              <a:off x="833337" y="3060422"/>
              <a:ext cx="2886678" cy="830997"/>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FF0000"/>
                  </a:solidFill>
                </a:rPr>
                <a:t>Did not study spike protein distribution in vivo </a:t>
              </a:r>
              <a:r>
                <a:rPr lang="en-US" sz="1600" u="sng" dirty="0">
                  <a:solidFill>
                    <a:srgbClr val="FF0000"/>
                  </a:solidFill>
                </a:rPr>
                <a:t>at all!</a:t>
              </a:r>
            </a:p>
            <a:p>
              <a:pPr marL="285750" indent="-285750">
                <a:buFont typeface="Arial" panose="020B0604020202020204" pitchFamily="34" charset="0"/>
                <a:buChar char="•"/>
              </a:pPr>
              <a:r>
                <a:rPr lang="en-US" sz="1600" dirty="0">
                  <a:solidFill>
                    <a:srgbClr val="FF0000"/>
                  </a:solidFill>
                </a:rPr>
                <a:t>Replaced with a “surrogate”</a:t>
              </a:r>
            </a:p>
          </p:txBody>
        </p:sp>
        <p:sp>
          <p:nvSpPr>
            <p:cNvPr id="109" name="Arrow: Right 108">
              <a:extLst>
                <a:ext uri="{FF2B5EF4-FFF2-40B4-BE49-F238E27FC236}">
                  <a16:creationId xmlns:a16="http://schemas.microsoft.com/office/drawing/2014/main" id="{9431BF5D-3BA0-4080-AC8D-B4510CE585E9}"/>
                </a:ext>
              </a:extLst>
            </p:cNvPr>
            <p:cNvSpPr/>
            <p:nvPr/>
          </p:nvSpPr>
          <p:spPr>
            <a:xfrm>
              <a:off x="3735825" y="3355928"/>
              <a:ext cx="269941" cy="22175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3">
              <p14:nvContentPartPr>
                <p14:cNvPr id="205" name="Ink 204">
                  <a:extLst>
                    <a:ext uri="{FF2B5EF4-FFF2-40B4-BE49-F238E27FC236}">
                      <a16:creationId xmlns:a16="http://schemas.microsoft.com/office/drawing/2014/main" id="{AE112CA3-DFE1-4ADD-B147-FA870A39CB4B}"/>
                    </a:ext>
                  </a:extLst>
                </p14:cNvPr>
                <p14:cNvContentPartPr/>
                <p14:nvPr/>
              </p14:nvContentPartPr>
              <p14:xfrm>
                <a:off x="1205372" y="3239165"/>
                <a:ext cx="2200680" cy="492120"/>
              </p14:xfrm>
            </p:contentPart>
          </mc:Choice>
          <mc:Fallback xmlns="">
            <p:pic>
              <p:nvPicPr>
                <p:cNvPr id="205" name="Ink 204">
                  <a:extLst>
                    <a:ext uri="{FF2B5EF4-FFF2-40B4-BE49-F238E27FC236}">
                      <a16:creationId xmlns:a16="http://schemas.microsoft.com/office/drawing/2014/main" id="{AE112CA3-DFE1-4ADD-B147-FA870A39CB4B}"/>
                    </a:ext>
                  </a:extLst>
                </p:cNvPr>
                <p:cNvPicPr/>
                <p:nvPr/>
              </p:nvPicPr>
              <p:blipFill>
                <a:blip r:embed="rId4"/>
                <a:stretch>
                  <a:fillRect/>
                </a:stretch>
              </p:blipFill>
              <p:spPr>
                <a:xfrm>
                  <a:off x="1133372" y="3095525"/>
                  <a:ext cx="2344320" cy="779760"/>
                </a:xfrm>
                <a:prstGeom prst="rect">
                  <a:avLst/>
                </a:prstGeom>
              </p:spPr>
            </p:pic>
          </mc:Fallback>
        </mc:AlternateContent>
      </p:grpSp>
    </p:spTree>
    <p:custDataLst>
      <p:tags r:id="rId1"/>
    </p:custDataLst>
    <p:extLst>
      <p:ext uri="{BB962C8B-B14F-4D97-AF65-F5344CB8AC3E}">
        <p14:creationId xmlns:p14="http://schemas.microsoft.com/office/powerpoint/2010/main" val="3278494870"/>
      </p:ext>
    </p:extLst>
  </p:cSld>
  <p:clrMapOvr>
    <a:masterClrMapping/>
  </p:clrMapOvr>
  <mc:AlternateContent xmlns:mc="http://schemas.openxmlformats.org/markup-compatibility/2006" xmlns:p14="http://schemas.microsoft.com/office/powerpoint/2010/main">
    <mc:Choice Requires="p14">
      <p:transition spd="slow" p14:dur="2000" advTm="264331"/>
    </mc:Choice>
    <mc:Fallback xmlns="">
      <p:transition spd="slow" advTm="2643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00.3|18.7|12.8|47.7|12.7|23.9"/>
</p:tagLst>
</file>

<file path=ppt/tags/tag2.xml><?xml version="1.0" encoding="utf-8"?>
<p:tagLst xmlns:a="http://schemas.openxmlformats.org/drawingml/2006/main" xmlns:r="http://schemas.openxmlformats.org/officeDocument/2006/relationships" xmlns:p="http://schemas.openxmlformats.org/presentationml/2006/main">
  <p:tag name="TIMING" val="|100.3|18.7|12.8|47.7|12.7|23.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1564</Words>
  <Application>Microsoft Office PowerPoint</Application>
  <PresentationFormat>Widescreen</PresentationFormat>
  <Paragraphs>158</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Did Pfizer Do Any Safety Studies?  </vt:lpstr>
      <vt:lpstr>FDA and Pfizer Knew All Risks!</vt:lpstr>
      <vt:lpstr>Summary of a Typical Non-Clinical Program for a New Drug</vt:lpstr>
      <vt:lpstr>What is Pharmacokinetics?</vt:lpstr>
      <vt:lpstr>Pfizer conducted pharmacokinetic studies for the nanoparticle delivery lipids ONLY</vt:lpstr>
      <vt:lpstr>PowerPoint Presentation</vt:lpstr>
      <vt:lpstr>PowerPoint Presentation</vt:lpstr>
      <vt:lpstr>PowerPoint Presentation</vt:lpstr>
      <vt:lpstr>PowerPoint Presentation</vt:lpstr>
      <vt:lpstr>Liver Injury with Cov19 Injections: Numerous reports and published studies</vt:lpstr>
      <vt:lpstr>Summary of PK for PfizerC19 Injection:</vt:lpstr>
      <vt:lpstr>Toxicology: Study of harmful effects of substances </vt:lpstr>
      <vt:lpstr>Pfizer Claims “No Systemic Effects” in a Rat Toxicity Study</vt:lpstr>
      <vt:lpstr>What is Safety Pharmacology?</vt:lpstr>
      <vt:lpstr>PowerPoint Presentation</vt:lpstr>
      <vt:lpstr>Pfizer declared Genotoxicity and Carcinogenicity as not applicable based on WHO Guidelines</vt:lpstr>
      <vt:lpstr>What do WHO Guidelines from 2005 say?</vt:lpstr>
      <vt:lpstr>What do WHO Guidelines say (cont)?</vt:lpstr>
      <vt:lpstr>Pfizer collected NO cardiovascular safety data in Preclinical Studies</vt:lpstr>
      <vt:lpstr>Cardiovascular deaths have exploded right after the mass vaccination rollout (2 months of data, Feb 2021)</vt:lpstr>
      <vt:lpstr>Summary of Pfizer’s Non-Existing Non-Clinical Testing Program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Alexandra Latypova</dc:creator>
  <cp:lastModifiedBy>Craig</cp:lastModifiedBy>
  <cp:revision>56</cp:revision>
  <dcterms:created xsi:type="dcterms:W3CDTF">2022-03-15T00:04:53Z</dcterms:created>
  <dcterms:modified xsi:type="dcterms:W3CDTF">2022-04-21T18:16:15Z</dcterms:modified>
</cp:coreProperties>
</file>